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29"/>
  </p:notesMasterIdLst>
  <p:handoutMasterIdLst>
    <p:handoutMasterId r:id="rId30"/>
  </p:handoutMasterIdLst>
  <p:sldIdLst>
    <p:sldId id="388" r:id="rId2"/>
    <p:sldId id="515" r:id="rId3"/>
    <p:sldId id="521" r:id="rId4"/>
    <p:sldId id="534" r:id="rId5"/>
    <p:sldId id="522" r:id="rId6"/>
    <p:sldId id="523" r:id="rId7"/>
    <p:sldId id="514" r:id="rId8"/>
    <p:sldId id="512" r:id="rId9"/>
    <p:sldId id="531" r:id="rId10"/>
    <p:sldId id="507" r:id="rId11"/>
    <p:sldId id="532" r:id="rId12"/>
    <p:sldId id="538" r:id="rId13"/>
    <p:sldId id="506" r:id="rId14"/>
    <p:sldId id="524" r:id="rId15"/>
    <p:sldId id="490" r:id="rId16"/>
    <p:sldId id="492" r:id="rId17"/>
    <p:sldId id="517" r:id="rId18"/>
    <p:sldId id="535" r:id="rId19"/>
    <p:sldId id="519" r:id="rId20"/>
    <p:sldId id="537" r:id="rId21"/>
    <p:sldId id="541" r:id="rId22"/>
    <p:sldId id="536" r:id="rId23"/>
    <p:sldId id="540" r:id="rId24"/>
    <p:sldId id="539" r:id="rId25"/>
    <p:sldId id="526" r:id="rId26"/>
    <p:sldId id="414" r:id="rId27"/>
    <p:sldId id="520" r:id="rId28"/>
  </p:sldIdLst>
  <p:sldSz cx="9144000" cy="6858000" type="screen4x3"/>
  <p:notesSz cx="6797675" cy="992663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648B4D-9344-A432-622D-F0D4A08B1FEF}" name="Danielle Cotten" initials="DC" userId="S::danielle.cotten@frauenbund.ch::328df690-1366-4bbb-be91-25d2c15d9fc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Paciarelli" initials="SP" lastIdx="2" clrIdx="0">
    <p:extLst>
      <p:ext uri="{19B8F6BF-5375-455C-9EA6-DF929625EA0E}">
        <p15:presenceInfo xmlns:p15="http://schemas.microsoft.com/office/powerpoint/2012/main" userId="S::Sarah.Paciarelli@frauenbund.ch::35bc1955-07a1-42ab-a846-8f0dfee9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0533"/>
    <a:srgbClr val="8E101F"/>
    <a:srgbClr val="FFFFFF"/>
    <a:srgbClr val="C100D0"/>
    <a:srgbClr val="F35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72" autoAdjust="0"/>
    <p:restoredTop sz="74317" autoAdjust="0"/>
  </p:normalViewPr>
  <p:slideViewPr>
    <p:cSldViewPr snapToGrid="0" snapToObjects="1" showGuides="1">
      <p:cViewPr varScale="1">
        <p:scale>
          <a:sx n="100" d="100"/>
          <a:sy n="100" d="100"/>
        </p:scale>
        <p:origin x="2499" y="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8" d="100"/>
          <a:sy n="88" d="100"/>
        </p:scale>
        <p:origin x="-3870"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C350579-D6A6-4FED-A16C-A9B4BECC8BED}" type="datetimeFigureOut">
              <a:rPr lang="de-CH" smtClean="0"/>
              <a:t>29.06.2023</a:t>
            </a:fld>
            <a:endParaRPr lang="de-CH"/>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D9772E2-7E06-4FBB-AA55-9B815F93B7CE}" type="slidenum">
              <a:rPr lang="de-CH" smtClean="0"/>
              <a:t>‹Nr.›</a:t>
            </a:fld>
            <a:endParaRPr lang="de-CH"/>
          </a:p>
        </p:txBody>
      </p:sp>
    </p:spTree>
    <p:extLst>
      <p:ext uri="{BB962C8B-B14F-4D97-AF65-F5344CB8AC3E}">
        <p14:creationId xmlns:p14="http://schemas.microsoft.com/office/powerpoint/2010/main" val="1527571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3C61D00-5CFE-4D69-A606-FA791F417E33}" type="datetimeFigureOut">
              <a:rPr lang="de-CH" smtClean="0"/>
              <a:t>29.06.2023</a:t>
            </a:fld>
            <a:endParaRPr lang="de-CH"/>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EA4534B-D1AD-44B9-A5ED-C084E8441366}" type="slidenum">
              <a:rPr lang="de-CH" smtClean="0"/>
              <a:t>‹Nr.›</a:t>
            </a:fld>
            <a:endParaRPr lang="de-CH"/>
          </a:p>
        </p:txBody>
      </p:sp>
    </p:spTree>
    <p:extLst>
      <p:ext uri="{BB962C8B-B14F-4D97-AF65-F5344CB8AC3E}">
        <p14:creationId xmlns:p14="http://schemas.microsoft.com/office/powerpoint/2010/main" val="1292754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1</a:t>
            </a:fld>
            <a:endParaRPr lang="de-CH"/>
          </a:p>
        </p:txBody>
      </p:sp>
    </p:spTree>
    <p:extLst>
      <p:ext uri="{BB962C8B-B14F-4D97-AF65-F5344CB8AC3E}">
        <p14:creationId xmlns:p14="http://schemas.microsoft.com/office/powerpoint/2010/main" val="615921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10</a:t>
            </a:fld>
            <a:endParaRPr lang="de-CH"/>
          </a:p>
        </p:txBody>
      </p:sp>
    </p:spTree>
    <p:extLst>
      <p:ext uri="{BB962C8B-B14F-4D97-AF65-F5344CB8AC3E}">
        <p14:creationId xmlns:p14="http://schemas.microsoft.com/office/powerpoint/2010/main" val="1094862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11</a:t>
            </a:fld>
            <a:endParaRPr lang="de-CH"/>
          </a:p>
        </p:txBody>
      </p:sp>
    </p:spTree>
    <p:extLst>
      <p:ext uri="{BB962C8B-B14F-4D97-AF65-F5344CB8AC3E}">
        <p14:creationId xmlns:p14="http://schemas.microsoft.com/office/powerpoint/2010/main" val="1201371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EA4534B-D1AD-44B9-A5ED-C084E8441366}" type="slidenum">
              <a:rPr lang="de-CH" smtClean="0"/>
              <a:t>12</a:t>
            </a:fld>
            <a:endParaRPr lang="de-CH"/>
          </a:p>
        </p:txBody>
      </p:sp>
    </p:spTree>
    <p:extLst>
      <p:ext uri="{BB962C8B-B14F-4D97-AF65-F5344CB8AC3E}">
        <p14:creationId xmlns:p14="http://schemas.microsoft.com/office/powerpoint/2010/main" val="328068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13</a:t>
            </a:fld>
            <a:endParaRPr lang="de-CH"/>
          </a:p>
        </p:txBody>
      </p:sp>
    </p:spTree>
    <p:extLst>
      <p:ext uri="{BB962C8B-B14F-4D97-AF65-F5344CB8AC3E}">
        <p14:creationId xmlns:p14="http://schemas.microsoft.com/office/powerpoint/2010/main" val="1867075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14</a:t>
            </a:fld>
            <a:endParaRPr lang="de-CH"/>
          </a:p>
        </p:txBody>
      </p:sp>
    </p:spTree>
    <p:extLst>
      <p:ext uri="{BB962C8B-B14F-4D97-AF65-F5344CB8AC3E}">
        <p14:creationId xmlns:p14="http://schemas.microsoft.com/office/powerpoint/2010/main" val="1600186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15</a:t>
            </a:fld>
            <a:endParaRPr lang="de-CH"/>
          </a:p>
        </p:txBody>
      </p:sp>
    </p:spTree>
    <p:extLst>
      <p:ext uri="{BB962C8B-B14F-4D97-AF65-F5344CB8AC3E}">
        <p14:creationId xmlns:p14="http://schemas.microsoft.com/office/powerpoint/2010/main" val="363269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16</a:t>
            </a:fld>
            <a:endParaRPr lang="de-CH"/>
          </a:p>
        </p:txBody>
      </p:sp>
    </p:spTree>
    <p:extLst>
      <p:ext uri="{BB962C8B-B14F-4D97-AF65-F5344CB8AC3E}">
        <p14:creationId xmlns:p14="http://schemas.microsoft.com/office/powerpoint/2010/main" val="3628122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17</a:t>
            </a:fld>
            <a:endParaRPr lang="de-CH"/>
          </a:p>
        </p:txBody>
      </p:sp>
    </p:spTree>
    <p:extLst>
      <p:ext uri="{BB962C8B-B14F-4D97-AF65-F5344CB8AC3E}">
        <p14:creationId xmlns:p14="http://schemas.microsoft.com/office/powerpoint/2010/main" val="2280629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18</a:t>
            </a:fld>
            <a:endParaRPr lang="de-CH"/>
          </a:p>
        </p:txBody>
      </p:sp>
    </p:spTree>
    <p:extLst>
      <p:ext uri="{BB962C8B-B14F-4D97-AF65-F5344CB8AC3E}">
        <p14:creationId xmlns:p14="http://schemas.microsoft.com/office/powerpoint/2010/main" val="975792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19</a:t>
            </a:fld>
            <a:endParaRPr lang="de-CH"/>
          </a:p>
        </p:txBody>
      </p:sp>
    </p:spTree>
    <p:extLst>
      <p:ext uri="{BB962C8B-B14F-4D97-AF65-F5344CB8AC3E}">
        <p14:creationId xmlns:p14="http://schemas.microsoft.com/office/powerpoint/2010/main" val="1494058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2</a:t>
            </a:fld>
            <a:endParaRPr lang="de-CH"/>
          </a:p>
        </p:txBody>
      </p:sp>
    </p:spTree>
    <p:extLst>
      <p:ext uri="{BB962C8B-B14F-4D97-AF65-F5344CB8AC3E}">
        <p14:creationId xmlns:p14="http://schemas.microsoft.com/office/powerpoint/2010/main" val="2115448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20</a:t>
            </a:fld>
            <a:endParaRPr lang="de-CH"/>
          </a:p>
        </p:txBody>
      </p:sp>
    </p:spTree>
    <p:extLst>
      <p:ext uri="{BB962C8B-B14F-4D97-AF65-F5344CB8AC3E}">
        <p14:creationId xmlns:p14="http://schemas.microsoft.com/office/powerpoint/2010/main" val="3056878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21</a:t>
            </a:fld>
            <a:endParaRPr lang="de-CH"/>
          </a:p>
        </p:txBody>
      </p:sp>
    </p:spTree>
    <p:extLst>
      <p:ext uri="{BB962C8B-B14F-4D97-AF65-F5344CB8AC3E}">
        <p14:creationId xmlns:p14="http://schemas.microsoft.com/office/powerpoint/2010/main" val="1456945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22</a:t>
            </a:fld>
            <a:endParaRPr lang="de-CH"/>
          </a:p>
        </p:txBody>
      </p:sp>
    </p:spTree>
    <p:extLst>
      <p:ext uri="{BB962C8B-B14F-4D97-AF65-F5344CB8AC3E}">
        <p14:creationId xmlns:p14="http://schemas.microsoft.com/office/powerpoint/2010/main" val="1439192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EA4534B-D1AD-44B9-A5ED-C084E8441366}" type="slidenum">
              <a:rPr lang="de-CH" smtClean="0"/>
              <a:t>23</a:t>
            </a:fld>
            <a:endParaRPr lang="de-CH"/>
          </a:p>
        </p:txBody>
      </p:sp>
    </p:spTree>
    <p:extLst>
      <p:ext uri="{BB962C8B-B14F-4D97-AF65-F5344CB8AC3E}">
        <p14:creationId xmlns:p14="http://schemas.microsoft.com/office/powerpoint/2010/main" val="2759078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24</a:t>
            </a:fld>
            <a:endParaRPr lang="de-CH"/>
          </a:p>
        </p:txBody>
      </p:sp>
    </p:spTree>
    <p:extLst>
      <p:ext uri="{BB962C8B-B14F-4D97-AF65-F5344CB8AC3E}">
        <p14:creationId xmlns:p14="http://schemas.microsoft.com/office/powerpoint/2010/main" val="930914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25</a:t>
            </a:fld>
            <a:endParaRPr lang="de-CH"/>
          </a:p>
        </p:txBody>
      </p:sp>
    </p:spTree>
    <p:extLst>
      <p:ext uri="{BB962C8B-B14F-4D97-AF65-F5344CB8AC3E}">
        <p14:creationId xmlns:p14="http://schemas.microsoft.com/office/powerpoint/2010/main" val="1153595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26</a:t>
            </a:fld>
            <a:endParaRPr lang="de-CH"/>
          </a:p>
        </p:txBody>
      </p:sp>
    </p:spTree>
    <p:extLst>
      <p:ext uri="{BB962C8B-B14F-4D97-AF65-F5344CB8AC3E}">
        <p14:creationId xmlns:p14="http://schemas.microsoft.com/office/powerpoint/2010/main" val="1036017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27</a:t>
            </a:fld>
            <a:endParaRPr lang="de-CH"/>
          </a:p>
        </p:txBody>
      </p:sp>
    </p:spTree>
    <p:extLst>
      <p:ext uri="{BB962C8B-B14F-4D97-AF65-F5344CB8AC3E}">
        <p14:creationId xmlns:p14="http://schemas.microsoft.com/office/powerpoint/2010/main" val="474367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3</a:t>
            </a:fld>
            <a:endParaRPr lang="de-CH"/>
          </a:p>
        </p:txBody>
      </p:sp>
    </p:spTree>
    <p:extLst>
      <p:ext uri="{BB962C8B-B14F-4D97-AF65-F5344CB8AC3E}">
        <p14:creationId xmlns:p14="http://schemas.microsoft.com/office/powerpoint/2010/main" val="3055998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Klicken, um Video in Querformat abzuspielen: https://vimeo.com/635662761 </a:t>
            </a:r>
          </a:p>
          <a:p>
            <a:r>
              <a:rPr lang="de-DE" dirty="0"/>
              <a:t>Hier klicken um Videos in Hoch- UND Querformat runterzuladen https://vimeo.com/user140494304 </a:t>
            </a:r>
          </a:p>
        </p:txBody>
      </p:sp>
      <p:sp>
        <p:nvSpPr>
          <p:cNvPr id="4" name="Foliennummernplatzhalter 3"/>
          <p:cNvSpPr>
            <a:spLocks noGrp="1"/>
          </p:cNvSpPr>
          <p:nvPr>
            <p:ph type="sldNum" sz="quarter" idx="5"/>
          </p:nvPr>
        </p:nvSpPr>
        <p:spPr/>
        <p:txBody>
          <a:bodyPr/>
          <a:lstStyle/>
          <a:p>
            <a:fld id="{EEA4534B-D1AD-44B9-A5ED-C084E8441366}" type="slidenum">
              <a:rPr lang="de-CH" smtClean="0"/>
              <a:t>4</a:t>
            </a:fld>
            <a:endParaRPr lang="de-CH"/>
          </a:p>
        </p:txBody>
      </p:sp>
    </p:spTree>
    <p:extLst>
      <p:ext uri="{BB962C8B-B14F-4D97-AF65-F5344CB8AC3E}">
        <p14:creationId xmlns:p14="http://schemas.microsoft.com/office/powerpoint/2010/main" val="2189856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5</a:t>
            </a:fld>
            <a:endParaRPr lang="de-CH"/>
          </a:p>
        </p:txBody>
      </p:sp>
    </p:spTree>
    <p:extLst>
      <p:ext uri="{BB962C8B-B14F-4D97-AF65-F5344CB8AC3E}">
        <p14:creationId xmlns:p14="http://schemas.microsoft.com/office/powerpoint/2010/main" val="4253846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EA4534B-D1AD-44B9-A5ED-C084E8441366}" type="slidenum">
              <a:rPr lang="de-CH" smtClean="0"/>
              <a:t>6</a:t>
            </a:fld>
            <a:endParaRPr lang="de-CH"/>
          </a:p>
        </p:txBody>
      </p:sp>
    </p:spTree>
    <p:extLst>
      <p:ext uri="{BB962C8B-B14F-4D97-AF65-F5344CB8AC3E}">
        <p14:creationId xmlns:p14="http://schemas.microsoft.com/office/powerpoint/2010/main" val="3450006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7</a:t>
            </a:fld>
            <a:endParaRPr lang="de-CH"/>
          </a:p>
        </p:txBody>
      </p:sp>
    </p:spTree>
    <p:extLst>
      <p:ext uri="{BB962C8B-B14F-4D97-AF65-F5344CB8AC3E}">
        <p14:creationId xmlns:p14="http://schemas.microsoft.com/office/powerpoint/2010/main" val="2581469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8</a:t>
            </a:fld>
            <a:endParaRPr lang="de-CH"/>
          </a:p>
        </p:txBody>
      </p:sp>
    </p:spTree>
    <p:extLst>
      <p:ext uri="{BB962C8B-B14F-4D97-AF65-F5344CB8AC3E}">
        <p14:creationId xmlns:p14="http://schemas.microsoft.com/office/powerpoint/2010/main" val="217269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EA4534B-D1AD-44B9-A5ED-C084E8441366}" type="slidenum">
              <a:rPr lang="de-CH" smtClean="0"/>
              <a:t>9</a:t>
            </a:fld>
            <a:endParaRPr lang="de-CH"/>
          </a:p>
        </p:txBody>
      </p:sp>
    </p:spTree>
    <p:extLst>
      <p:ext uri="{BB962C8B-B14F-4D97-AF65-F5344CB8AC3E}">
        <p14:creationId xmlns:p14="http://schemas.microsoft.com/office/powerpoint/2010/main" val="34021890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0.pd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0.pd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1">
        <a:schemeClr val="bg1"/>
      </p:bgRef>
    </p:bg>
    <p:spTree>
      <p:nvGrpSpPr>
        <p:cNvPr id="1" name=""/>
        <p:cNvGrpSpPr/>
        <p:nvPr/>
      </p:nvGrpSpPr>
      <p:grpSpPr>
        <a:xfrm>
          <a:off x="0" y="0"/>
          <a:ext cx="0" cy="0"/>
          <a:chOff x="0" y="0"/>
          <a:chExt cx="0" cy="0"/>
        </a:xfrm>
      </p:grpSpPr>
      <p:sp>
        <p:nvSpPr>
          <p:cNvPr id="8" name="Titel 7"/>
          <p:cNvSpPr>
            <a:spLocks noGrp="1"/>
          </p:cNvSpPr>
          <p:nvPr>
            <p:ph type="ctrTitle" hasCustomPrompt="1"/>
          </p:nvPr>
        </p:nvSpPr>
        <p:spPr>
          <a:xfrm>
            <a:off x="2443179" y="2220438"/>
            <a:ext cx="6466557" cy="1894362"/>
          </a:xfrm>
        </p:spPr>
        <p:txBody>
          <a:bodyPr/>
          <a:lstStyle>
            <a:lvl1pPr>
              <a:defRPr b="0" baseline="0"/>
            </a:lvl1pPr>
          </a:lstStyle>
          <a:p>
            <a:r>
              <a:rPr kumimoji="0" lang="de-CH" dirty="0"/>
              <a:t>Titel</a:t>
            </a:r>
            <a:endParaRPr kumimoji="0" lang="en-US" dirty="0"/>
          </a:p>
        </p:txBody>
      </p:sp>
      <p:sp>
        <p:nvSpPr>
          <p:cNvPr id="9" name="Untertitel 8"/>
          <p:cNvSpPr>
            <a:spLocks noGrp="1"/>
          </p:cNvSpPr>
          <p:nvPr>
            <p:ph type="subTitle" idx="1" hasCustomPrompt="1"/>
          </p:nvPr>
        </p:nvSpPr>
        <p:spPr>
          <a:xfrm>
            <a:off x="2443179" y="4114800"/>
            <a:ext cx="6466557" cy="1371600"/>
          </a:xfrm>
        </p:spPr>
        <p:txBody>
          <a:bodyPr/>
          <a:lstStyle>
            <a:lvl1pPr marL="0" indent="0" algn="l">
              <a:buNone/>
              <a:defRPr sz="1800" b="1">
                <a:solidFill>
                  <a:schemeClr val="tx2">
                    <a:lumMod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CH" dirty="0"/>
              <a:t>Thema</a:t>
            </a:r>
            <a:endParaRPr kumimoji="0" lang="en-US" dirty="0"/>
          </a:p>
        </p:txBody>
      </p:sp>
      <p:pic>
        <p:nvPicPr>
          <p:cNvPr id="36" name="Bild 35" descr="skf_logo_lang_4sprachig_cmyk.png"/>
          <p:cNvPicPr>
            <a:picLocks noChangeAspect="1"/>
          </p:cNvPicPr>
          <p:nvPr/>
        </p:nvPicPr>
        <p:blipFill>
          <a:blip r:embed="rId2"/>
          <a:stretch>
            <a:fillRect/>
          </a:stretch>
        </p:blipFill>
        <p:spPr>
          <a:xfrm>
            <a:off x="1808156" y="372498"/>
            <a:ext cx="7101580" cy="513586"/>
          </a:xfrm>
          <a:prstGeom prst="rect">
            <a:avLst/>
          </a:prstGeom>
        </p:spPr>
      </p:pic>
      <p:pic>
        <p:nvPicPr>
          <p:cNvPr id="51" name="Bild 50" descr="dotlinie_quer_rot.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77217" y="1091260"/>
            <a:ext cx="8532519" cy="54072"/>
          </a:xfrm>
          <a:prstGeom prst="rect">
            <a:avLst/>
          </a:prstGeom>
        </p:spPr>
      </p:pic>
      <p:pic>
        <p:nvPicPr>
          <p:cNvPr id="6" name="Bild 35" descr="skf_logo_lang_4sprachig_cmyk.png"/>
          <p:cNvPicPr>
            <a:picLocks noChangeAspect="1"/>
          </p:cNvPicPr>
          <p:nvPr userDrawn="1"/>
        </p:nvPicPr>
        <p:blipFill>
          <a:blip r:embed="rId2"/>
          <a:stretch>
            <a:fillRect/>
          </a:stretch>
        </p:blipFill>
        <p:spPr>
          <a:xfrm>
            <a:off x="1808156" y="372498"/>
            <a:ext cx="7101580" cy="513586"/>
          </a:xfrm>
          <a:prstGeom prst="rect">
            <a:avLst/>
          </a:prstGeom>
        </p:spPr>
      </p:pic>
      <p:pic>
        <p:nvPicPr>
          <p:cNvPr id="7" name="Bild 50" descr="dotlinie_quer_ro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4"/>
              <a:stretch>
                <a:fillRect/>
              </a:stretch>
            </p:blipFill>
          </mc:Fallback>
        </mc:AlternateContent>
        <p:spPr>
          <a:xfrm>
            <a:off x="377217" y="1091260"/>
            <a:ext cx="8532519" cy="54072"/>
          </a:xfrm>
          <a:prstGeom prst="rect">
            <a:avLst/>
          </a:prstGeom>
        </p:spPr>
      </p:pic>
    </p:spTree>
    <p:extLst>
      <p:ext uri="{BB962C8B-B14F-4D97-AF65-F5344CB8AC3E}">
        <p14:creationId xmlns:p14="http://schemas.microsoft.com/office/powerpoint/2010/main" val="17654169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4" name="Oval 3"/>
          <p:cNvSpPr/>
          <p:nvPr userDrawn="1"/>
        </p:nvSpPr>
        <p:spPr bwMode="auto">
          <a:xfrm>
            <a:off x="313651" y="332970"/>
            <a:ext cx="264783" cy="264781"/>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5" name="Oval 4"/>
          <p:cNvSpPr/>
          <p:nvPr userDrawn="1"/>
        </p:nvSpPr>
        <p:spPr bwMode="auto">
          <a:xfrm>
            <a:off x="370391" y="1471036"/>
            <a:ext cx="75652" cy="75652"/>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Oval 5"/>
          <p:cNvSpPr/>
          <p:nvPr userDrawn="1"/>
        </p:nvSpPr>
        <p:spPr bwMode="auto">
          <a:xfrm>
            <a:off x="658063" y="2276240"/>
            <a:ext cx="113234" cy="113241"/>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Oval 6"/>
          <p:cNvSpPr/>
          <p:nvPr userDrawn="1"/>
        </p:nvSpPr>
        <p:spPr>
          <a:xfrm>
            <a:off x="502939" y="896711"/>
            <a:ext cx="150990" cy="150987"/>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2253644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8" name="Oval 7"/>
          <p:cNvSpPr/>
          <p:nvPr userDrawn="1"/>
        </p:nvSpPr>
        <p:spPr bwMode="auto">
          <a:xfrm>
            <a:off x="278531" y="338411"/>
            <a:ext cx="351766" cy="351766"/>
          </a:xfrm>
          <a:prstGeom prst="ellipse">
            <a:avLst/>
          </a:prstGeom>
          <a:solidFill>
            <a:srgbClr val="B20533"/>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9" name="Oval 8"/>
          <p:cNvSpPr/>
          <p:nvPr userDrawn="1"/>
        </p:nvSpPr>
        <p:spPr bwMode="auto">
          <a:xfrm>
            <a:off x="563131" y="964477"/>
            <a:ext cx="264783" cy="264781"/>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 name="Oval 9"/>
          <p:cNvSpPr/>
          <p:nvPr userDrawn="1"/>
        </p:nvSpPr>
        <p:spPr bwMode="auto">
          <a:xfrm>
            <a:off x="370391" y="1312321"/>
            <a:ext cx="75652" cy="75652"/>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1" name="Oval 10"/>
          <p:cNvSpPr/>
          <p:nvPr userDrawn="1"/>
        </p:nvSpPr>
        <p:spPr bwMode="auto">
          <a:xfrm>
            <a:off x="771297" y="1520245"/>
            <a:ext cx="113234" cy="113241"/>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2" name="Oval 11"/>
          <p:cNvSpPr/>
          <p:nvPr userDrawn="1"/>
        </p:nvSpPr>
        <p:spPr>
          <a:xfrm>
            <a:off x="884531" y="662503"/>
            <a:ext cx="150990" cy="150987"/>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782750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12" name="Tabellenplatzhalter 11"/>
          <p:cNvSpPr>
            <a:spLocks noGrp="1"/>
          </p:cNvSpPr>
          <p:nvPr>
            <p:ph type="tbl" sz="quarter" idx="10"/>
          </p:nvPr>
        </p:nvSpPr>
        <p:spPr>
          <a:xfrm>
            <a:off x="2279650" y="1514475"/>
            <a:ext cx="6618288" cy="4751388"/>
          </a:xfrm>
        </p:spPr>
        <p:txBody>
          <a:bodyPr/>
          <a:lstStyle/>
          <a:p>
            <a:r>
              <a:rPr lang="de-DE"/>
              <a:t>Tabelle durch Klicken auf Symbol hinzufügen</a:t>
            </a:r>
          </a:p>
        </p:txBody>
      </p:sp>
    </p:spTree>
    <p:extLst>
      <p:ext uri="{BB962C8B-B14F-4D97-AF65-F5344CB8AC3E}">
        <p14:creationId xmlns:p14="http://schemas.microsoft.com/office/powerpoint/2010/main" val="3586208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2" name="Titel 1"/>
          <p:cNvSpPr>
            <a:spLocks noGrp="1"/>
          </p:cNvSpPr>
          <p:nvPr>
            <p:ph type="title"/>
          </p:nvPr>
        </p:nvSpPr>
        <p:spPr>
          <a:xfrm>
            <a:off x="1313274" y="762000"/>
            <a:ext cx="7543800" cy="654050"/>
          </a:xfrm>
        </p:spPr>
        <p:txBody>
          <a:bodyPr anchor="b"/>
          <a:lstStyle>
            <a:lvl1pPr>
              <a:defRPr/>
            </a:lvl1pPr>
          </a:lstStyle>
          <a:p>
            <a:r>
              <a:rPr kumimoji="0" lang="de-DE"/>
              <a:t>Titelmasterformat durch Klicken bearbeiten</a:t>
            </a:r>
            <a:endParaRPr kumimoji="0" lang="en-US"/>
          </a:p>
        </p:txBody>
      </p:sp>
      <p:sp>
        <p:nvSpPr>
          <p:cNvPr id="11" name="Inhaltsplatzhalter 10"/>
          <p:cNvSpPr>
            <a:spLocks noGrp="1"/>
          </p:cNvSpPr>
          <p:nvPr>
            <p:ph sz="quarter" idx="2"/>
          </p:nvPr>
        </p:nvSpPr>
        <p:spPr>
          <a:xfrm>
            <a:off x="1313274" y="1599259"/>
            <a:ext cx="3657600" cy="4649141"/>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3" name="Inhaltsplatzhalter 12"/>
          <p:cNvSpPr>
            <a:spLocks noGrp="1"/>
          </p:cNvSpPr>
          <p:nvPr>
            <p:ph sz="quarter" idx="4"/>
          </p:nvPr>
        </p:nvSpPr>
        <p:spPr>
          <a:xfrm>
            <a:off x="5228049" y="1599259"/>
            <a:ext cx="3657600" cy="4649141"/>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extLst>
      <p:ext uri="{BB962C8B-B14F-4D97-AF65-F5344CB8AC3E}">
        <p14:creationId xmlns:p14="http://schemas.microsoft.com/office/powerpoint/2010/main" val="343812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und Grafikfeld">
    <p:spTree>
      <p:nvGrpSpPr>
        <p:cNvPr id="1" name=""/>
        <p:cNvGrpSpPr/>
        <p:nvPr/>
      </p:nvGrpSpPr>
      <p:grpSpPr>
        <a:xfrm>
          <a:off x="0" y="0"/>
          <a:ext cx="0" cy="0"/>
          <a:chOff x="0" y="0"/>
          <a:chExt cx="0" cy="0"/>
        </a:xfrm>
      </p:grpSpPr>
      <p:sp>
        <p:nvSpPr>
          <p:cNvPr id="4" name="Oval 3"/>
          <p:cNvSpPr/>
          <p:nvPr/>
        </p:nvSpPr>
        <p:spPr bwMode="auto">
          <a:xfrm>
            <a:off x="241731" y="304501"/>
            <a:ext cx="264783" cy="264781"/>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5" name="Oval 4"/>
          <p:cNvSpPr/>
          <p:nvPr/>
        </p:nvSpPr>
        <p:spPr bwMode="auto">
          <a:xfrm>
            <a:off x="714680" y="2615821"/>
            <a:ext cx="75652" cy="75652"/>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Oval 5"/>
          <p:cNvSpPr/>
          <p:nvPr/>
        </p:nvSpPr>
        <p:spPr bwMode="auto">
          <a:xfrm>
            <a:off x="241731" y="1951318"/>
            <a:ext cx="113234" cy="113241"/>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Oval 6"/>
          <p:cNvSpPr/>
          <p:nvPr/>
        </p:nvSpPr>
        <p:spPr>
          <a:xfrm>
            <a:off x="639185" y="1151878"/>
            <a:ext cx="150990" cy="150987"/>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2" name="Textplatzhalter 11"/>
          <p:cNvSpPr>
            <a:spLocks noGrp="1"/>
          </p:cNvSpPr>
          <p:nvPr>
            <p:ph type="body" sz="quarter" idx="10"/>
          </p:nvPr>
        </p:nvSpPr>
        <p:spPr>
          <a:xfrm>
            <a:off x="3480742" y="1327149"/>
            <a:ext cx="5399852" cy="46656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Bildplatzhalter 18"/>
          <p:cNvSpPr>
            <a:spLocks noGrp="1"/>
          </p:cNvSpPr>
          <p:nvPr>
            <p:ph type="pic" sz="quarter" idx="11"/>
          </p:nvPr>
        </p:nvSpPr>
        <p:spPr>
          <a:xfrm>
            <a:off x="1269999" y="1327150"/>
            <a:ext cx="2003779" cy="4191617"/>
          </a:xfrm>
        </p:spPr>
        <p:txBody>
          <a:bodyPr/>
          <a:lstStyle/>
          <a:p>
            <a:r>
              <a:rPr lang="de-DE"/>
              <a:t>Bild durch Klicken auf Symbol hinzufügen</a:t>
            </a:r>
          </a:p>
        </p:txBody>
      </p:sp>
      <p:sp>
        <p:nvSpPr>
          <p:cNvPr id="9" name="Oval 8"/>
          <p:cNvSpPr/>
          <p:nvPr/>
        </p:nvSpPr>
        <p:spPr bwMode="auto">
          <a:xfrm>
            <a:off x="639185" y="4096086"/>
            <a:ext cx="113234" cy="113241"/>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 name="Oval 3"/>
          <p:cNvSpPr/>
          <p:nvPr userDrawn="1"/>
        </p:nvSpPr>
        <p:spPr bwMode="auto">
          <a:xfrm>
            <a:off x="241731" y="304501"/>
            <a:ext cx="264783" cy="264781"/>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1" name="Oval 4"/>
          <p:cNvSpPr/>
          <p:nvPr userDrawn="1"/>
        </p:nvSpPr>
        <p:spPr bwMode="auto">
          <a:xfrm>
            <a:off x="714680" y="2615821"/>
            <a:ext cx="75652" cy="75652"/>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3" name="Oval 5"/>
          <p:cNvSpPr/>
          <p:nvPr userDrawn="1"/>
        </p:nvSpPr>
        <p:spPr bwMode="auto">
          <a:xfrm>
            <a:off x="241731" y="1951318"/>
            <a:ext cx="113234" cy="113241"/>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Oval 6"/>
          <p:cNvSpPr/>
          <p:nvPr userDrawn="1"/>
        </p:nvSpPr>
        <p:spPr>
          <a:xfrm>
            <a:off x="639185" y="1151878"/>
            <a:ext cx="150990" cy="150987"/>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Oval 8"/>
          <p:cNvSpPr/>
          <p:nvPr userDrawn="1"/>
        </p:nvSpPr>
        <p:spPr bwMode="auto">
          <a:xfrm>
            <a:off x="639185" y="4096086"/>
            <a:ext cx="113234" cy="113241"/>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32954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xtfeld">
    <p:spTree>
      <p:nvGrpSpPr>
        <p:cNvPr id="1" name=""/>
        <p:cNvGrpSpPr/>
        <p:nvPr/>
      </p:nvGrpSpPr>
      <p:grpSpPr>
        <a:xfrm>
          <a:off x="0" y="0"/>
          <a:ext cx="0" cy="0"/>
          <a:chOff x="0" y="0"/>
          <a:chExt cx="0" cy="0"/>
        </a:xfrm>
      </p:grpSpPr>
      <p:sp>
        <p:nvSpPr>
          <p:cNvPr id="3" name="Oval 2"/>
          <p:cNvSpPr/>
          <p:nvPr/>
        </p:nvSpPr>
        <p:spPr bwMode="auto">
          <a:xfrm>
            <a:off x="278531" y="338411"/>
            <a:ext cx="351766" cy="351766"/>
          </a:xfrm>
          <a:prstGeom prst="ellipse">
            <a:avLst/>
          </a:prstGeom>
          <a:solidFill>
            <a:srgbClr val="B20533"/>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4" name="Oval 3"/>
          <p:cNvSpPr/>
          <p:nvPr/>
        </p:nvSpPr>
        <p:spPr bwMode="auto">
          <a:xfrm>
            <a:off x="563131" y="964477"/>
            <a:ext cx="264783" cy="264781"/>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5" name="Oval 4"/>
          <p:cNvSpPr/>
          <p:nvPr/>
        </p:nvSpPr>
        <p:spPr bwMode="auto">
          <a:xfrm>
            <a:off x="370391" y="1312321"/>
            <a:ext cx="75652" cy="75652"/>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Oval 5"/>
          <p:cNvSpPr/>
          <p:nvPr/>
        </p:nvSpPr>
        <p:spPr bwMode="auto">
          <a:xfrm>
            <a:off x="771297" y="1520245"/>
            <a:ext cx="113234" cy="113241"/>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Oval 6"/>
          <p:cNvSpPr/>
          <p:nvPr/>
        </p:nvSpPr>
        <p:spPr>
          <a:xfrm>
            <a:off x="884531" y="662503"/>
            <a:ext cx="150990" cy="150987"/>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9" name="Textplatzhalter 8"/>
          <p:cNvSpPr>
            <a:spLocks noGrp="1"/>
          </p:cNvSpPr>
          <p:nvPr>
            <p:ph type="body" sz="quarter" idx="10"/>
          </p:nvPr>
        </p:nvSpPr>
        <p:spPr>
          <a:xfrm>
            <a:off x="1881188" y="1546225"/>
            <a:ext cx="7018337" cy="49641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Oval 2"/>
          <p:cNvSpPr/>
          <p:nvPr userDrawn="1"/>
        </p:nvSpPr>
        <p:spPr bwMode="auto">
          <a:xfrm>
            <a:off x="278531" y="338411"/>
            <a:ext cx="351766" cy="351766"/>
          </a:xfrm>
          <a:prstGeom prst="ellipse">
            <a:avLst/>
          </a:prstGeom>
          <a:solidFill>
            <a:srgbClr val="B20533"/>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 name="Oval 3"/>
          <p:cNvSpPr/>
          <p:nvPr userDrawn="1"/>
        </p:nvSpPr>
        <p:spPr bwMode="auto">
          <a:xfrm>
            <a:off x="563131" y="964477"/>
            <a:ext cx="264783" cy="264781"/>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1" name="Oval 4"/>
          <p:cNvSpPr/>
          <p:nvPr userDrawn="1"/>
        </p:nvSpPr>
        <p:spPr bwMode="auto">
          <a:xfrm>
            <a:off x="370391" y="1312321"/>
            <a:ext cx="75652" cy="75652"/>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2" name="Oval 5"/>
          <p:cNvSpPr/>
          <p:nvPr userDrawn="1"/>
        </p:nvSpPr>
        <p:spPr bwMode="auto">
          <a:xfrm>
            <a:off x="771297" y="1520245"/>
            <a:ext cx="113234" cy="113241"/>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3" name="Oval 6"/>
          <p:cNvSpPr/>
          <p:nvPr userDrawn="1"/>
        </p:nvSpPr>
        <p:spPr>
          <a:xfrm>
            <a:off x="884531" y="662503"/>
            <a:ext cx="150990" cy="150987"/>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2082933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Benutzerdefiniertes Layout">
    <p:spTree>
      <p:nvGrpSpPr>
        <p:cNvPr id="1" name=""/>
        <p:cNvGrpSpPr/>
        <p:nvPr/>
      </p:nvGrpSpPr>
      <p:grpSpPr>
        <a:xfrm>
          <a:off x="0" y="0"/>
          <a:ext cx="0" cy="0"/>
          <a:chOff x="0" y="0"/>
          <a:chExt cx="0" cy="0"/>
        </a:xfrm>
      </p:grpSpPr>
      <p:sp>
        <p:nvSpPr>
          <p:cNvPr id="4" name="Oval 3"/>
          <p:cNvSpPr/>
          <p:nvPr/>
        </p:nvSpPr>
        <p:spPr bwMode="auto">
          <a:xfrm>
            <a:off x="313651" y="332970"/>
            <a:ext cx="264783" cy="264781"/>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5" name="Oval 4"/>
          <p:cNvSpPr/>
          <p:nvPr/>
        </p:nvSpPr>
        <p:spPr bwMode="auto">
          <a:xfrm>
            <a:off x="370391" y="1471036"/>
            <a:ext cx="75652" cy="75652"/>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Oval 5"/>
          <p:cNvSpPr/>
          <p:nvPr/>
        </p:nvSpPr>
        <p:spPr bwMode="auto">
          <a:xfrm>
            <a:off x="658063" y="2276240"/>
            <a:ext cx="113234" cy="113241"/>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Oval 6"/>
          <p:cNvSpPr/>
          <p:nvPr/>
        </p:nvSpPr>
        <p:spPr>
          <a:xfrm>
            <a:off x="502939" y="896711"/>
            <a:ext cx="150990" cy="150987"/>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 name="Oval 3"/>
          <p:cNvSpPr/>
          <p:nvPr userDrawn="1"/>
        </p:nvSpPr>
        <p:spPr bwMode="auto">
          <a:xfrm>
            <a:off x="313651" y="332970"/>
            <a:ext cx="264783" cy="264781"/>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9" name="Oval 4"/>
          <p:cNvSpPr/>
          <p:nvPr userDrawn="1"/>
        </p:nvSpPr>
        <p:spPr bwMode="auto">
          <a:xfrm>
            <a:off x="370391" y="1471036"/>
            <a:ext cx="75652" cy="75652"/>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 name="Oval 5"/>
          <p:cNvSpPr/>
          <p:nvPr userDrawn="1"/>
        </p:nvSpPr>
        <p:spPr bwMode="auto">
          <a:xfrm>
            <a:off x="658063" y="2276240"/>
            <a:ext cx="113234" cy="113241"/>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1" name="Oval 6"/>
          <p:cNvSpPr/>
          <p:nvPr userDrawn="1"/>
        </p:nvSpPr>
        <p:spPr>
          <a:xfrm>
            <a:off x="502939" y="896711"/>
            <a:ext cx="150990" cy="150987"/>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778702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Benutzerdefiniertes Layout">
    <p:spTree>
      <p:nvGrpSpPr>
        <p:cNvPr id="1" name=""/>
        <p:cNvGrpSpPr/>
        <p:nvPr/>
      </p:nvGrpSpPr>
      <p:grpSpPr>
        <a:xfrm>
          <a:off x="0" y="0"/>
          <a:ext cx="0" cy="0"/>
          <a:chOff x="0" y="0"/>
          <a:chExt cx="0" cy="0"/>
        </a:xfrm>
      </p:grpSpPr>
      <p:sp>
        <p:nvSpPr>
          <p:cNvPr id="8" name="Oval 7"/>
          <p:cNvSpPr/>
          <p:nvPr/>
        </p:nvSpPr>
        <p:spPr bwMode="auto">
          <a:xfrm>
            <a:off x="278531" y="338411"/>
            <a:ext cx="351766" cy="351766"/>
          </a:xfrm>
          <a:prstGeom prst="ellipse">
            <a:avLst/>
          </a:prstGeom>
          <a:solidFill>
            <a:srgbClr val="B20533"/>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9" name="Oval 8"/>
          <p:cNvSpPr/>
          <p:nvPr/>
        </p:nvSpPr>
        <p:spPr bwMode="auto">
          <a:xfrm>
            <a:off x="563131" y="964477"/>
            <a:ext cx="264783" cy="264781"/>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 name="Oval 9"/>
          <p:cNvSpPr/>
          <p:nvPr/>
        </p:nvSpPr>
        <p:spPr bwMode="auto">
          <a:xfrm>
            <a:off x="370391" y="1312321"/>
            <a:ext cx="75652" cy="75652"/>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1" name="Oval 10"/>
          <p:cNvSpPr/>
          <p:nvPr/>
        </p:nvSpPr>
        <p:spPr bwMode="auto">
          <a:xfrm>
            <a:off x="771297" y="1520245"/>
            <a:ext cx="113234" cy="113241"/>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2" name="Oval 11"/>
          <p:cNvSpPr/>
          <p:nvPr/>
        </p:nvSpPr>
        <p:spPr>
          <a:xfrm>
            <a:off x="884531" y="662503"/>
            <a:ext cx="150990" cy="150987"/>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Oval 7"/>
          <p:cNvSpPr/>
          <p:nvPr userDrawn="1"/>
        </p:nvSpPr>
        <p:spPr bwMode="auto">
          <a:xfrm>
            <a:off x="278531" y="338411"/>
            <a:ext cx="351766" cy="351766"/>
          </a:xfrm>
          <a:prstGeom prst="ellipse">
            <a:avLst/>
          </a:prstGeom>
          <a:solidFill>
            <a:srgbClr val="B20533"/>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3" name="Oval 8"/>
          <p:cNvSpPr/>
          <p:nvPr userDrawn="1"/>
        </p:nvSpPr>
        <p:spPr bwMode="auto">
          <a:xfrm>
            <a:off x="563131" y="964477"/>
            <a:ext cx="264783" cy="264781"/>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Oval 9"/>
          <p:cNvSpPr/>
          <p:nvPr userDrawn="1"/>
        </p:nvSpPr>
        <p:spPr bwMode="auto">
          <a:xfrm>
            <a:off x="370391" y="1312321"/>
            <a:ext cx="75652" cy="75652"/>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Oval 10"/>
          <p:cNvSpPr/>
          <p:nvPr userDrawn="1"/>
        </p:nvSpPr>
        <p:spPr bwMode="auto">
          <a:xfrm>
            <a:off x="771297" y="1520245"/>
            <a:ext cx="113234" cy="113241"/>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Oval 11"/>
          <p:cNvSpPr/>
          <p:nvPr userDrawn="1"/>
        </p:nvSpPr>
        <p:spPr>
          <a:xfrm>
            <a:off x="884531" y="662503"/>
            <a:ext cx="150990" cy="150987"/>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4035290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elle">
    <p:spTree>
      <p:nvGrpSpPr>
        <p:cNvPr id="1" name=""/>
        <p:cNvGrpSpPr/>
        <p:nvPr/>
      </p:nvGrpSpPr>
      <p:grpSpPr>
        <a:xfrm>
          <a:off x="0" y="0"/>
          <a:ext cx="0" cy="0"/>
          <a:chOff x="0" y="0"/>
          <a:chExt cx="0" cy="0"/>
        </a:xfrm>
      </p:grpSpPr>
      <p:sp>
        <p:nvSpPr>
          <p:cNvPr id="12" name="Tabellenplatzhalter 11"/>
          <p:cNvSpPr>
            <a:spLocks noGrp="1"/>
          </p:cNvSpPr>
          <p:nvPr>
            <p:ph type="tbl" sz="quarter" idx="10"/>
          </p:nvPr>
        </p:nvSpPr>
        <p:spPr>
          <a:xfrm>
            <a:off x="2279650" y="1514475"/>
            <a:ext cx="6618288" cy="4751388"/>
          </a:xfrm>
        </p:spPr>
        <p:txBody>
          <a:bodyPr/>
          <a:lstStyle/>
          <a:p>
            <a:r>
              <a:rPr lang="de-DE"/>
              <a:t>Tabelle durch Klicken auf Symbol hinzufügen</a:t>
            </a:r>
          </a:p>
        </p:txBody>
      </p:sp>
    </p:spTree>
    <p:extLst>
      <p:ext uri="{BB962C8B-B14F-4D97-AF65-F5344CB8AC3E}">
        <p14:creationId xmlns:p14="http://schemas.microsoft.com/office/powerpoint/2010/main" val="1612133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313274" y="762000"/>
            <a:ext cx="7543800" cy="654050"/>
          </a:xfrm>
        </p:spPr>
        <p:txBody>
          <a:bodyPr anchor="b"/>
          <a:lstStyle>
            <a:lvl1pPr>
              <a:defRPr/>
            </a:lvl1pPr>
          </a:lstStyle>
          <a:p>
            <a:r>
              <a:rPr kumimoji="0" lang="de-DE"/>
              <a:t>Titelmasterformat durch Klicken bearbeiten</a:t>
            </a:r>
            <a:endParaRPr kumimoji="0" lang="en-US"/>
          </a:p>
        </p:txBody>
      </p:sp>
      <p:sp>
        <p:nvSpPr>
          <p:cNvPr id="11" name="Inhaltsplatzhalter 10"/>
          <p:cNvSpPr>
            <a:spLocks noGrp="1"/>
          </p:cNvSpPr>
          <p:nvPr>
            <p:ph sz="quarter" idx="2"/>
          </p:nvPr>
        </p:nvSpPr>
        <p:spPr>
          <a:xfrm>
            <a:off x="1313274" y="1599259"/>
            <a:ext cx="3657600" cy="4649141"/>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13" name="Inhaltsplatzhalter 12"/>
          <p:cNvSpPr>
            <a:spLocks noGrp="1"/>
          </p:cNvSpPr>
          <p:nvPr>
            <p:ph sz="quarter" idx="4"/>
          </p:nvPr>
        </p:nvSpPr>
        <p:spPr>
          <a:xfrm>
            <a:off x="5228049" y="1599259"/>
            <a:ext cx="3657600" cy="4649141"/>
          </a:xfrm>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extLst>
      <p:ext uri="{BB962C8B-B14F-4D97-AF65-F5344CB8AC3E}">
        <p14:creationId xmlns:p14="http://schemas.microsoft.com/office/powerpoint/2010/main" val="2879772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und Grafikfeld">
    <p:spTree>
      <p:nvGrpSpPr>
        <p:cNvPr id="1" name=""/>
        <p:cNvGrpSpPr/>
        <p:nvPr/>
      </p:nvGrpSpPr>
      <p:grpSpPr>
        <a:xfrm>
          <a:off x="0" y="0"/>
          <a:ext cx="0" cy="0"/>
          <a:chOff x="0" y="0"/>
          <a:chExt cx="0" cy="0"/>
        </a:xfrm>
      </p:grpSpPr>
      <p:sp>
        <p:nvSpPr>
          <p:cNvPr id="4" name="Oval 3"/>
          <p:cNvSpPr/>
          <p:nvPr userDrawn="1"/>
        </p:nvSpPr>
        <p:spPr bwMode="auto">
          <a:xfrm>
            <a:off x="241731" y="304501"/>
            <a:ext cx="264783" cy="264781"/>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5" name="Oval 4"/>
          <p:cNvSpPr/>
          <p:nvPr userDrawn="1"/>
        </p:nvSpPr>
        <p:spPr bwMode="auto">
          <a:xfrm>
            <a:off x="714680" y="2615821"/>
            <a:ext cx="75652" cy="75652"/>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Oval 5"/>
          <p:cNvSpPr/>
          <p:nvPr userDrawn="1"/>
        </p:nvSpPr>
        <p:spPr bwMode="auto">
          <a:xfrm>
            <a:off x="241731" y="1951318"/>
            <a:ext cx="113234" cy="113241"/>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Oval 6"/>
          <p:cNvSpPr/>
          <p:nvPr userDrawn="1"/>
        </p:nvSpPr>
        <p:spPr>
          <a:xfrm>
            <a:off x="639185" y="1151878"/>
            <a:ext cx="150990" cy="150987"/>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2" name="Textplatzhalter 11"/>
          <p:cNvSpPr>
            <a:spLocks noGrp="1"/>
          </p:cNvSpPr>
          <p:nvPr>
            <p:ph type="body" sz="quarter" idx="10"/>
          </p:nvPr>
        </p:nvSpPr>
        <p:spPr>
          <a:xfrm>
            <a:off x="3480742" y="1327149"/>
            <a:ext cx="5399852" cy="46656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Bildplatzhalter 18"/>
          <p:cNvSpPr>
            <a:spLocks noGrp="1"/>
          </p:cNvSpPr>
          <p:nvPr>
            <p:ph type="pic" sz="quarter" idx="11"/>
          </p:nvPr>
        </p:nvSpPr>
        <p:spPr>
          <a:xfrm>
            <a:off x="1269999" y="1327151"/>
            <a:ext cx="2003779" cy="1288670"/>
          </a:xfrm>
        </p:spPr>
        <p:txBody>
          <a:bodyPr/>
          <a:lstStyle/>
          <a:p>
            <a:r>
              <a:rPr lang="de-DE"/>
              <a:t>Bild durch Klicken auf Symbol hinzufügen</a:t>
            </a:r>
          </a:p>
        </p:txBody>
      </p:sp>
      <p:sp>
        <p:nvSpPr>
          <p:cNvPr id="9" name="Oval 8"/>
          <p:cNvSpPr/>
          <p:nvPr userDrawn="1"/>
        </p:nvSpPr>
        <p:spPr bwMode="auto">
          <a:xfrm>
            <a:off x="639185" y="4096086"/>
            <a:ext cx="113234" cy="113241"/>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1210836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feld">
    <p:spTree>
      <p:nvGrpSpPr>
        <p:cNvPr id="1" name=""/>
        <p:cNvGrpSpPr/>
        <p:nvPr/>
      </p:nvGrpSpPr>
      <p:grpSpPr>
        <a:xfrm>
          <a:off x="0" y="0"/>
          <a:ext cx="0" cy="0"/>
          <a:chOff x="0" y="0"/>
          <a:chExt cx="0" cy="0"/>
        </a:xfrm>
      </p:grpSpPr>
      <p:sp>
        <p:nvSpPr>
          <p:cNvPr id="3" name="Oval 2"/>
          <p:cNvSpPr/>
          <p:nvPr userDrawn="1"/>
        </p:nvSpPr>
        <p:spPr bwMode="auto">
          <a:xfrm>
            <a:off x="278531" y="338411"/>
            <a:ext cx="351766" cy="351766"/>
          </a:xfrm>
          <a:prstGeom prst="ellipse">
            <a:avLst/>
          </a:prstGeom>
          <a:solidFill>
            <a:srgbClr val="B20533"/>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4" name="Oval 3"/>
          <p:cNvSpPr/>
          <p:nvPr userDrawn="1"/>
        </p:nvSpPr>
        <p:spPr bwMode="auto">
          <a:xfrm>
            <a:off x="563131" y="964477"/>
            <a:ext cx="264783" cy="264781"/>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5" name="Oval 4"/>
          <p:cNvSpPr/>
          <p:nvPr userDrawn="1"/>
        </p:nvSpPr>
        <p:spPr bwMode="auto">
          <a:xfrm>
            <a:off x="370391" y="1312321"/>
            <a:ext cx="75652" cy="75652"/>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Oval 5"/>
          <p:cNvSpPr/>
          <p:nvPr userDrawn="1"/>
        </p:nvSpPr>
        <p:spPr bwMode="auto">
          <a:xfrm>
            <a:off x="771297" y="1520245"/>
            <a:ext cx="113234" cy="113241"/>
          </a:xfrm>
          <a:prstGeom prst="ellipse">
            <a:avLst/>
          </a:prstGeom>
          <a:solidFill>
            <a:srgbClr val="B20533"/>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Oval 6"/>
          <p:cNvSpPr/>
          <p:nvPr userDrawn="1"/>
        </p:nvSpPr>
        <p:spPr>
          <a:xfrm>
            <a:off x="884531" y="662503"/>
            <a:ext cx="150990" cy="150987"/>
          </a:xfrm>
          <a:prstGeom prst="ellipse">
            <a:avLst/>
          </a:prstGeom>
          <a:solidFill>
            <a:srgbClr val="B20533"/>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9" name="Textplatzhalter 8"/>
          <p:cNvSpPr>
            <a:spLocks noGrp="1"/>
          </p:cNvSpPr>
          <p:nvPr>
            <p:ph type="body" sz="quarter" idx="10"/>
          </p:nvPr>
        </p:nvSpPr>
        <p:spPr>
          <a:xfrm>
            <a:off x="1881188" y="1546225"/>
            <a:ext cx="7018337" cy="49641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21125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457200" y="274638"/>
            <a:ext cx="4114800" cy="1143000"/>
          </a:xfrm>
          <a:prstGeom prst="rect">
            <a:avLst/>
          </a:prstGeom>
        </p:spPr>
        <p:txBody>
          <a:bodyPr vert="horz" anchor="b">
            <a:normAutofit/>
          </a:bodyPr>
          <a:lstStyle/>
          <a:p>
            <a:r>
              <a:rPr kumimoji="0" lang="de-CH" dirty="0"/>
              <a:t>Titel</a:t>
            </a:r>
            <a:endParaRPr kumimoji="0" lang="en-US" dirty="0"/>
          </a:p>
        </p:txBody>
      </p:sp>
      <p:sp>
        <p:nvSpPr>
          <p:cNvPr id="13" name="Textplatzhalt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de-CH" dirty="0"/>
              <a:t>Titel</a:t>
            </a:r>
          </a:p>
          <a:p>
            <a:pPr lvl="1" eaLnBrk="1" latinLnBrk="0" hangingPunct="1"/>
            <a:r>
              <a:rPr kumimoji="0" lang="de-CH" dirty="0"/>
              <a:t>Zweite Ebene</a:t>
            </a:r>
          </a:p>
          <a:p>
            <a:pPr lvl="2" eaLnBrk="1" latinLnBrk="0" hangingPunct="1"/>
            <a:r>
              <a:rPr kumimoji="0" lang="de-CH" dirty="0"/>
              <a:t>Dritte Ebene</a:t>
            </a:r>
          </a:p>
          <a:p>
            <a:pPr lvl="3" eaLnBrk="1" latinLnBrk="0" hangingPunct="1"/>
            <a:r>
              <a:rPr kumimoji="0" lang="de-CH" dirty="0"/>
              <a:t>Vierte Ebene</a:t>
            </a:r>
          </a:p>
          <a:p>
            <a:pPr lvl="4" eaLnBrk="1" latinLnBrk="0" hangingPunct="1"/>
            <a:r>
              <a:rPr kumimoji="0" lang="de-CH" dirty="0"/>
              <a:t>Fünfte Ebene</a:t>
            </a:r>
            <a:endParaRPr kumimoji="0" lang="en-US" dirty="0"/>
          </a:p>
        </p:txBody>
      </p:sp>
      <p:pic>
        <p:nvPicPr>
          <p:cNvPr id="21" name="Bild 20" descr="skf_logo_cmyk.jpg"/>
          <p:cNvPicPr>
            <a:picLocks noChangeAspect="1"/>
          </p:cNvPicPr>
          <p:nvPr/>
        </p:nvPicPr>
        <p:blipFill>
          <a:blip r:embed="rId15"/>
          <a:stretch>
            <a:fillRect/>
          </a:stretch>
        </p:blipFill>
        <p:spPr>
          <a:xfrm>
            <a:off x="5776149" y="154871"/>
            <a:ext cx="3104444" cy="367076"/>
          </a:xfrm>
          <a:prstGeom prst="rect">
            <a:avLst/>
          </a:prstGeom>
        </p:spPr>
      </p:pic>
      <p:pic>
        <p:nvPicPr>
          <p:cNvPr id="5" name="Bild 20" descr="skf_logo_cmyk.jpg"/>
          <p:cNvPicPr>
            <a:picLocks noChangeAspect="1"/>
          </p:cNvPicPr>
          <p:nvPr/>
        </p:nvPicPr>
        <p:blipFill>
          <a:blip r:embed="rId15"/>
          <a:stretch>
            <a:fillRect/>
          </a:stretch>
        </p:blipFill>
        <p:spPr>
          <a:xfrm>
            <a:off x="5776149" y="154871"/>
            <a:ext cx="3104444" cy="367076"/>
          </a:xfrm>
          <a:prstGeom prst="rect">
            <a:avLst/>
          </a:prstGeom>
        </p:spPr>
      </p:pic>
    </p:spTree>
    <p:extLst>
      <p:ext uri="{BB962C8B-B14F-4D97-AF65-F5344CB8AC3E}">
        <p14:creationId xmlns:p14="http://schemas.microsoft.com/office/powerpoint/2010/main" val="358508592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rtl="0" eaLnBrk="1" latinLnBrk="0" hangingPunct="1">
        <a:spcBef>
          <a:spcPct val="0"/>
        </a:spcBef>
        <a:buNone/>
        <a:defRPr kumimoji="0" sz="3000" b="0" kern="1200" cap="none" baseline="0">
          <a:solidFill>
            <a:schemeClr val="tx2">
              <a:lumMod val="75000"/>
            </a:schemeClr>
          </a:solidFill>
          <a:latin typeface="Arial"/>
          <a:ea typeface="+mj-ea"/>
          <a:cs typeface="Arial"/>
        </a:defRPr>
      </a:lvl1pPr>
    </p:titleStyle>
    <p:bodyStyle>
      <a:lvl1pPr marL="274320" indent="-274320" algn="l" rtl="0" eaLnBrk="1" latinLnBrk="0" hangingPunct="1">
        <a:spcBef>
          <a:spcPts val="600"/>
        </a:spcBef>
        <a:buClr>
          <a:srgbClr val="B20533"/>
        </a:buClr>
        <a:buSzPct val="100000"/>
        <a:buFont typeface="Arial"/>
        <a:buChar char="•"/>
        <a:defRPr kumimoji="0" sz="2400" kern="1200">
          <a:solidFill>
            <a:schemeClr val="tx2">
              <a:lumMod val="75000"/>
            </a:schemeClr>
          </a:solidFill>
          <a:latin typeface="Arial"/>
          <a:ea typeface="+mn-ea"/>
          <a:cs typeface="Arial"/>
        </a:defRPr>
      </a:lvl1pPr>
      <a:lvl2pPr marL="640080" indent="-274320" algn="l" rtl="0" eaLnBrk="1" latinLnBrk="0" hangingPunct="1">
        <a:spcBef>
          <a:spcPct val="20000"/>
        </a:spcBef>
        <a:buClr>
          <a:srgbClr val="B20533"/>
        </a:buClr>
        <a:buSzPct val="100000"/>
        <a:buFont typeface="Arial"/>
        <a:buChar char="•"/>
        <a:defRPr kumimoji="0" sz="2100" kern="1200">
          <a:solidFill>
            <a:schemeClr val="tx2">
              <a:lumMod val="75000"/>
            </a:schemeClr>
          </a:solidFill>
          <a:latin typeface="Arial"/>
          <a:ea typeface="+mn-ea"/>
          <a:cs typeface="Arial"/>
        </a:defRPr>
      </a:lvl2pPr>
      <a:lvl3pPr marL="914400" indent="-182880" algn="l" rtl="0" eaLnBrk="1" latinLnBrk="0" hangingPunct="1">
        <a:spcBef>
          <a:spcPct val="20000"/>
        </a:spcBef>
        <a:buClr>
          <a:srgbClr val="B20533"/>
        </a:buClr>
        <a:buSzPct val="100000"/>
        <a:buFont typeface="Arial"/>
        <a:buChar char="•"/>
        <a:defRPr kumimoji="0" sz="1800" kern="1200">
          <a:solidFill>
            <a:schemeClr val="tx2">
              <a:lumMod val="75000"/>
            </a:schemeClr>
          </a:solidFill>
          <a:latin typeface="Arial"/>
          <a:ea typeface="+mn-ea"/>
          <a:cs typeface="Arial"/>
        </a:defRPr>
      </a:lvl3pPr>
      <a:lvl4pPr marL="1188720" indent="-182880" algn="l" rtl="0" eaLnBrk="1" latinLnBrk="0" hangingPunct="1">
        <a:spcBef>
          <a:spcPct val="20000"/>
        </a:spcBef>
        <a:buClr>
          <a:srgbClr val="B20533"/>
        </a:buClr>
        <a:buSzPct val="100000"/>
        <a:buFont typeface="Arial"/>
        <a:buChar char="•"/>
        <a:defRPr kumimoji="0" sz="1800" kern="1200">
          <a:solidFill>
            <a:schemeClr val="tx2">
              <a:lumMod val="75000"/>
            </a:schemeClr>
          </a:solidFill>
          <a:latin typeface="Arial"/>
          <a:ea typeface="+mn-ea"/>
          <a:cs typeface="Arial"/>
        </a:defRPr>
      </a:lvl4pPr>
      <a:lvl5pPr marL="1463040" indent="-182880" algn="l" rtl="0" eaLnBrk="1" latinLnBrk="0" hangingPunct="1">
        <a:spcBef>
          <a:spcPct val="20000"/>
        </a:spcBef>
        <a:buClr>
          <a:srgbClr val="B20533"/>
        </a:buClr>
        <a:buSzPct val="100000"/>
        <a:buFont typeface="Arial"/>
        <a:buChar char="•"/>
        <a:defRPr kumimoji="0" sz="1600" kern="1200">
          <a:solidFill>
            <a:schemeClr val="tx2">
              <a:lumMod val="75000"/>
            </a:schemeClr>
          </a:solidFill>
          <a:latin typeface="Arial"/>
          <a:ea typeface="+mn-ea"/>
          <a:cs typeface="Arial"/>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frauenbund.ch/frauenbandezweipunktnull"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mailto:claudia.legler@frauenbund.ch"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vimeo.com/user140494304"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439AA-B386-2748-BB65-3E4960B937B6}"/>
              </a:ext>
            </a:extLst>
          </p:cNvPr>
          <p:cNvSpPr>
            <a:spLocks noGrp="1"/>
          </p:cNvSpPr>
          <p:nvPr>
            <p:ph type="ctrTitle"/>
          </p:nvPr>
        </p:nvSpPr>
        <p:spPr>
          <a:xfrm>
            <a:off x="4247909" y="2220438"/>
            <a:ext cx="4661827" cy="1894362"/>
          </a:xfrm>
        </p:spPr>
        <p:txBody>
          <a:bodyPr>
            <a:normAutofit/>
          </a:bodyPr>
          <a:lstStyle/>
          <a:p>
            <a:r>
              <a:rPr lang="de-CH" sz="3200" dirty="0" err="1">
                <a:latin typeface="Arial" panose="020B0604020202020204" pitchFamily="34" charset="0"/>
              </a:rPr>
              <a:t>Frauenbande</a:t>
            </a:r>
            <a:r>
              <a:rPr lang="de-CH" sz="3200" dirty="0">
                <a:latin typeface="Arial" panose="020B0604020202020204" pitchFamily="34" charset="0"/>
              </a:rPr>
              <a:t> 2.0</a:t>
            </a:r>
            <a:endParaRPr lang="de-DE" dirty="0"/>
          </a:p>
        </p:txBody>
      </p:sp>
      <p:sp>
        <p:nvSpPr>
          <p:cNvPr id="3" name="Untertitel 2">
            <a:extLst>
              <a:ext uri="{FF2B5EF4-FFF2-40B4-BE49-F238E27FC236}">
                <a16:creationId xmlns:a16="http://schemas.microsoft.com/office/drawing/2014/main" id="{6CC2C876-8645-D643-B5F1-DB489EA04FC1}"/>
              </a:ext>
            </a:extLst>
          </p:cNvPr>
          <p:cNvSpPr>
            <a:spLocks noGrp="1"/>
          </p:cNvSpPr>
          <p:nvPr>
            <p:ph type="subTitle" idx="1"/>
          </p:nvPr>
        </p:nvSpPr>
        <p:spPr>
          <a:xfrm>
            <a:off x="4340506" y="4114800"/>
            <a:ext cx="4803494" cy="1371600"/>
          </a:xfrm>
        </p:spPr>
        <p:txBody>
          <a:bodyPr>
            <a:normAutofit/>
          </a:bodyPr>
          <a:lstStyle/>
          <a:p>
            <a:r>
              <a:rPr lang="de-DE" dirty="0"/>
              <a:t>Der neue Impuls ist da!</a:t>
            </a:r>
          </a:p>
        </p:txBody>
      </p:sp>
      <p:pic>
        <p:nvPicPr>
          <p:cNvPr id="4" name="Grafik 3">
            <a:extLst>
              <a:ext uri="{FF2B5EF4-FFF2-40B4-BE49-F238E27FC236}">
                <a16:creationId xmlns:a16="http://schemas.microsoft.com/office/drawing/2014/main" id="{ED6042B2-FA49-4497-AFF5-B577AD8CBC8A}"/>
              </a:ext>
            </a:extLst>
          </p:cNvPr>
          <p:cNvPicPr>
            <a:picLocks noChangeAspect="1"/>
          </p:cNvPicPr>
          <p:nvPr/>
        </p:nvPicPr>
        <p:blipFill>
          <a:blip r:embed="rId3"/>
          <a:stretch>
            <a:fillRect/>
          </a:stretch>
        </p:blipFill>
        <p:spPr>
          <a:xfrm>
            <a:off x="477549" y="2346752"/>
            <a:ext cx="3536096" cy="3536096"/>
          </a:xfrm>
          <a:prstGeom prst="rect">
            <a:avLst/>
          </a:prstGeom>
        </p:spPr>
      </p:pic>
    </p:spTree>
    <p:extLst>
      <p:ext uri="{BB962C8B-B14F-4D97-AF65-F5344CB8AC3E}">
        <p14:creationId xmlns:p14="http://schemas.microsoft.com/office/powerpoint/2010/main" val="3959627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3" y="1599259"/>
            <a:ext cx="7714979" cy="4649141"/>
          </a:xfrm>
        </p:spPr>
        <p:txBody>
          <a:bodyPr>
            <a:normAutofit/>
          </a:bodyPr>
          <a:lstStyle/>
          <a:p>
            <a:pPr marL="0" indent="0">
              <a:buNone/>
            </a:pPr>
            <a:r>
              <a:rPr lang="de-DE" b="1" dirty="0">
                <a:solidFill>
                  <a:srgbClr val="C00000"/>
                </a:solidFill>
              </a:rPr>
              <a:t>Neun Wirkungsfelder</a:t>
            </a:r>
          </a:p>
          <a:p>
            <a:pPr marL="0" indent="0">
              <a:spcBef>
                <a:spcPct val="0"/>
              </a:spcBef>
              <a:buNone/>
            </a:pPr>
            <a:endParaRPr lang="de-DE" dirty="0">
              <a:ea typeface="+mj-ea"/>
            </a:endParaRPr>
          </a:p>
          <a:p>
            <a:pPr marL="0" indent="0">
              <a:spcBef>
                <a:spcPct val="0"/>
              </a:spcBef>
              <a:buNone/>
            </a:pPr>
            <a:r>
              <a:rPr lang="de-DE" sz="2000" dirty="0">
                <a:ea typeface="+mj-ea"/>
              </a:rPr>
              <a:t>Der neue Impuls bietet SKF-Frauen Möglichkeit de Auseinandersetzung mit Wirkungsfeldern, die kurz- oder langfristig </a:t>
            </a:r>
            <a:r>
              <a:rPr lang="de-DE" sz="2000" b="1" dirty="0">
                <a:solidFill>
                  <a:srgbClr val="B20533"/>
                </a:solidFill>
                <a:ea typeface="+mj-ea"/>
              </a:rPr>
              <a:t>Einfluss auf die Zukunftsfähigkeit unserer Vereine </a:t>
            </a:r>
            <a:r>
              <a:rPr lang="de-DE" sz="2000" dirty="0">
                <a:ea typeface="+mj-ea"/>
              </a:rPr>
              <a:t>nehmen. </a:t>
            </a:r>
          </a:p>
          <a:p>
            <a:pPr marL="0" indent="0">
              <a:spcBef>
                <a:spcPct val="0"/>
              </a:spcBef>
              <a:buNone/>
            </a:pPr>
            <a:endParaRPr lang="de-DE" sz="2000" dirty="0">
              <a:ea typeface="+mj-ea"/>
            </a:endParaRPr>
          </a:p>
          <a:p>
            <a:pPr marL="0" indent="0">
              <a:spcBef>
                <a:spcPct val="0"/>
              </a:spcBef>
              <a:buNone/>
            </a:pPr>
            <a:r>
              <a:rPr lang="de-DE" sz="2000" dirty="0">
                <a:ea typeface="+mj-ea"/>
              </a:rPr>
              <a:t>Die Wirkungsfelder umfassen</a:t>
            </a:r>
          </a:p>
          <a:p>
            <a:pPr>
              <a:spcBef>
                <a:spcPct val="0"/>
              </a:spcBef>
            </a:pPr>
            <a:r>
              <a:rPr lang="de-DE" sz="2000" dirty="0">
                <a:ea typeface="+mj-ea"/>
              </a:rPr>
              <a:t>was uns verbindet</a:t>
            </a:r>
          </a:p>
          <a:p>
            <a:pPr>
              <a:spcBef>
                <a:spcPct val="0"/>
              </a:spcBef>
            </a:pPr>
            <a:r>
              <a:rPr lang="de-DE" sz="2000" dirty="0">
                <a:ea typeface="+mj-ea"/>
              </a:rPr>
              <a:t>was unsere Frauenbande stärkt</a:t>
            </a:r>
          </a:p>
          <a:p>
            <a:pPr>
              <a:spcBef>
                <a:spcPct val="0"/>
              </a:spcBef>
            </a:pPr>
            <a:r>
              <a:rPr lang="de-DE" sz="2000" dirty="0">
                <a:ea typeface="+mj-ea"/>
              </a:rPr>
              <a:t>was unsere gemeinsame Identität ist</a:t>
            </a:r>
          </a:p>
          <a:p>
            <a:pPr>
              <a:spcBef>
                <a:spcPct val="0"/>
              </a:spcBef>
            </a:pPr>
            <a:r>
              <a:rPr lang="de-DE" sz="2000" dirty="0">
                <a:ea typeface="+mj-ea"/>
              </a:rPr>
              <a:t>wie wir diese Identität inszenieren</a:t>
            </a:r>
          </a:p>
          <a:p>
            <a:pPr>
              <a:spcBef>
                <a:spcPct val="0"/>
              </a:spcBef>
            </a:pPr>
            <a:r>
              <a:rPr lang="de-DE" sz="2000" dirty="0">
                <a:ea typeface="+mj-ea"/>
              </a:rPr>
              <a:t>welchen Herausforderungen wir uns stellen müssen</a:t>
            </a:r>
          </a:p>
          <a:p>
            <a:pPr>
              <a:spcBef>
                <a:spcPct val="0"/>
              </a:spcBef>
            </a:pPr>
            <a:r>
              <a:rPr lang="de-DE" sz="2000" dirty="0">
                <a:ea typeface="+mj-ea"/>
              </a:rPr>
              <a:t>wie wir auch in Zukunft sinnstiftende Freiwilligenarbeit leisten</a:t>
            </a:r>
          </a:p>
          <a:p>
            <a:pPr>
              <a:spcBef>
                <a:spcPct val="0"/>
              </a:spcBef>
            </a:pPr>
            <a:r>
              <a:rPr lang="de-DE" sz="2000" dirty="0">
                <a:ea typeface="+mj-ea"/>
              </a:rPr>
              <a:t>welche Möglichkeiten wir haben, um im Gespräch zu bleiben</a:t>
            </a:r>
          </a:p>
          <a:p>
            <a:pPr marL="0" indent="0">
              <a:buNone/>
            </a:pPr>
            <a:endParaRPr lang="de-CH" b="1" dirty="0">
              <a:solidFill>
                <a:srgbClr val="C00000"/>
              </a:solidFill>
            </a:endParaRPr>
          </a:p>
        </p:txBody>
      </p:sp>
    </p:spTree>
    <p:extLst>
      <p:ext uri="{BB962C8B-B14F-4D97-AF65-F5344CB8AC3E}">
        <p14:creationId xmlns:p14="http://schemas.microsoft.com/office/powerpoint/2010/main" val="44073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4" y="1599259"/>
            <a:ext cx="7543800" cy="4928863"/>
          </a:xfrm>
        </p:spPr>
        <p:txBody>
          <a:bodyPr>
            <a:normAutofit fontScale="77500" lnSpcReduction="20000"/>
          </a:bodyPr>
          <a:lstStyle/>
          <a:p>
            <a:pPr marL="0" indent="0">
              <a:buNone/>
            </a:pPr>
            <a:r>
              <a:rPr lang="de-DE" sz="3100" b="1" dirty="0">
                <a:solidFill>
                  <a:srgbClr val="C00000"/>
                </a:solidFill>
              </a:rPr>
              <a:t>Was braucht das Frauennetzwerk SKF, um in zehn Jahren attraktiv sein? </a:t>
            </a:r>
          </a:p>
          <a:p>
            <a:pPr marL="0" indent="0">
              <a:buNone/>
            </a:pPr>
            <a:endParaRPr lang="de-DE" sz="2900" dirty="0">
              <a:ea typeface="+mj-ea"/>
            </a:endParaRPr>
          </a:p>
          <a:p>
            <a:pPr marL="342900" lvl="0" indent="-342900">
              <a:lnSpc>
                <a:spcPct val="115000"/>
              </a:lnSpc>
              <a:spcAft>
                <a:spcPts val="0"/>
              </a:spcAft>
              <a:buFont typeface="+mj-lt"/>
              <a:buAutoNum type="arabicPeriod"/>
            </a:pPr>
            <a:r>
              <a:rPr lang="de-CH" sz="2600" dirty="0">
                <a:latin typeface="Arial" panose="020B0604020202020204" pitchFamily="34" charset="0"/>
                <a:ea typeface="Cambria" panose="02040503050406030204" pitchFamily="18" charset="0"/>
                <a:cs typeface="Times New Roman" panose="02020603050405020304" pitchFamily="18" charset="0"/>
              </a:rPr>
              <a:t>Gesellschaftliche Relevanz des SKF</a:t>
            </a:r>
            <a:endParaRPr lang="de-CH" sz="2600" dirty="0">
              <a:latin typeface="Vectora LT Std Light"/>
              <a:ea typeface="Cambria" panose="02040503050406030204" pitchFamily="18" charset="0"/>
              <a:cs typeface="Times New Roman" panose="02020603050405020304" pitchFamily="18" charset="0"/>
            </a:endParaRPr>
          </a:p>
          <a:p>
            <a:pPr marL="342900" lvl="0" indent="-342900">
              <a:lnSpc>
                <a:spcPct val="115000"/>
              </a:lnSpc>
              <a:spcAft>
                <a:spcPts val="0"/>
              </a:spcAft>
              <a:buFont typeface="+mj-lt"/>
              <a:buAutoNum type="arabicPeriod"/>
            </a:pPr>
            <a:r>
              <a:rPr lang="de-CH" sz="2600" dirty="0">
                <a:latin typeface="Arial" panose="020B0604020202020204" pitchFamily="34" charset="0"/>
                <a:ea typeface="Cambria" panose="02040503050406030204" pitchFamily="18" charset="0"/>
                <a:cs typeface="Times New Roman" panose="02020603050405020304" pitchFamily="18" charset="0"/>
              </a:rPr>
              <a:t>Institutionelle Rahmenbedingungen der Freiwilligenarbeit</a:t>
            </a:r>
            <a:endParaRPr lang="de-CH" sz="2600" dirty="0">
              <a:latin typeface="Vectora LT Std Light"/>
              <a:ea typeface="Cambria" panose="02040503050406030204" pitchFamily="18" charset="0"/>
              <a:cs typeface="Times New Roman" panose="02020603050405020304" pitchFamily="18" charset="0"/>
            </a:endParaRPr>
          </a:p>
          <a:p>
            <a:pPr marL="342900" lvl="0" indent="-342900">
              <a:lnSpc>
                <a:spcPct val="115000"/>
              </a:lnSpc>
              <a:spcAft>
                <a:spcPts val="0"/>
              </a:spcAft>
              <a:buFont typeface="+mj-lt"/>
              <a:buAutoNum type="arabicPeriod"/>
            </a:pPr>
            <a:r>
              <a:rPr lang="de-CH" sz="2600" dirty="0">
                <a:latin typeface="Arial" panose="020B0604020202020204" pitchFamily="34" charset="0"/>
                <a:ea typeface="Cambria" panose="02040503050406030204" pitchFamily="18" charset="0"/>
                <a:cs typeface="Times New Roman" panose="02020603050405020304" pitchFamily="18" charset="0"/>
              </a:rPr>
              <a:t>Das verflixte «K»(</a:t>
            </a:r>
            <a:r>
              <a:rPr lang="de-CH" sz="2600" dirty="0" err="1">
                <a:latin typeface="Arial" panose="020B0604020202020204" pitchFamily="34" charset="0"/>
                <a:ea typeface="Cambria" panose="02040503050406030204" pitchFamily="18" charset="0"/>
                <a:cs typeface="Times New Roman" panose="02020603050405020304" pitchFamily="18" charset="0"/>
              </a:rPr>
              <a:t>atholische</a:t>
            </a:r>
            <a:r>
              <a:rPr lang="de-CH" sz="2600" dirty="0">
                <a:latin typeface="Arial" panose="020B0604020202020204" pitchFamily="34" charset="0"/>
                <a:ea typeface="Cambria" panose="02040503050406030204" pitchFamily="18" charset="0"/>
                <a:cs typeface="Times New Roman" panose="02020603050405020304" pitchFamily="18" charset="0"/>
              </a:rPr>
              <a:t>)</a:t>
            </a:r>
            <a:endParaRPr lang="de-CH" sz="2600" dirty="0">
              <a:latin typeface="Vectora LT Std Light"/>
              <a:ea typeface="Cambria" panose="02040503050406030204" pitchFamily="18" charset="0"/>
              <a:cs typeface="Times New Roman" panose="02020603050405020304" pitchFamily="18" charset="0"/>
            </a:endParaRPr>
          </a:p>
          <a:p>
            <a:pPr marL="342900" lvl="0" indent="-342900">
              <a:lnSpc>
                <a:spcPct val="115000"/>
              </a:lnSpc>
              <a:spcAft>
                <a:spcPts val="0"/>
              </a:spcAft>
              <a:buFont typeface="+mj-lt"/>
              <a:buAutoNum type="arabicPeriod"/>
            </a:pPr>
            <a:r>
              <a:rPr lang="de-CH" sz="2600" dirty="0">
                <a:latin typeface="Arial" panose="020B0604020202020204" pitchFamily="34" charset="0"/>
                <a:ea typeface="Cambria" panose="02040503050406030204" pitchFamily="18" charset="0"/>
                <a:cs typeface="Times New Roman" panose="02020603050405020304" pitchFamily="18" charset="0"/>
              </a:rPr>
              <a:t>Themen und Vereinsaktivitäten</a:t>
            </a:r>
            <a:endParaRPr lang="de-CH" sz="2600" dirty="0">
              <a:latin typeface="Vectora LT Std Light"/>
              <a:ea typeface="Cambria" panose="02040503050406030204" pitchFamily="18" charset="0"/>
              <a:cs typeface="Times New Roman" panose="02020603050405020304" pitchFamily="18" charset="0"/>
            </a:endParaRPr>
          </a:p>
          <a:p>
            <a:pPr marL="342900" lvl="0" indent="-342900">
              <a:lnSpc>
                <a:spcPct val="115000"/>
              </a:lnSpc>
              <a:spcAft>
                <a:spcPts val="0"/>
              </a:spcAft>
              <a:buFont typeface="+mj-lt"/>
              <a:buAutoNum type="arabicPeriod"/>
            </a:pPr>
            <a:r>
              <a:rPr lang="de-CH" sz="2600" dirty="0">
                <a:latin typeface="Arial" panose="020B0604020202020204" pitchFamily="34" charset="0"/>
                <a:ea typeface="Cambria" panose="02040503050406030204" pitchFamily="18" charset="0"/>
                <a:cs typeface="Times New Roman" panose="02020603050405020304" pitchFamily="18" charset="0"/>
              </a:rPr>
              <a:t>Von der Identität zu Community</a:t>
            </a:r>
            <a:endParaRPr lang="de-CH" sz="2600" dirty="0">
              <a:latin typeface="Vectora LT Std Light"/>
              <a:ea typeface="Cambria" panose="02040503050406030204" pitchFamily="18" charset="0"/>
              <a:cs typeface="Times New Roman" panose="02020603050405020304" pitchFamily="18" charset="0"/>
            </a:endParaRPr>
          </a:p>
          <a:p>
            <a:pPr marL="342900" lvl="0" indent="-342900">
              <a:lnSpc>
                <a:spcPct val="115000"/>
              </a:lnSpc>
              <a:spcAft>
                <a:spcPts val="0"/>
              </a:spcAft>
              <a:buFont typeface="+mj-lt"/>
              <a:buAutoNum type="arabicPeriod"/>
            </a:pPr>
            <a:r>
              <a:rPr lang="de-CH" sz="2600" dirty="0">
                <a:latin typeface="Arial" panose="020B0604020202020204" pitchFamily="34" charset="0"/>
                <a:ea typeface="Cambria" panose="02040503050406030204" pitchFamily="18" charset="0"/>
                <a:cs typeface="Times New Roman" panose="02020603050405020304" pitchFamily="18" charset="0"/>
              </a:rPr>
              <a:t>Digitale Transformation</a:t>
            </a:r>
            <a:endParaRPr lang="de-CH" sz="2600" dirty="0">
              <a:latin typeface="Vectora LT Std Light"/>
              <a:ea typeface="Cambria" panose="02040503050406030204" pitchFamily="18" charset="0"/>
              <a:cs typeface="Times New Roman" panose="02020603050405020304" pitchFamily="18" charset="0"/>
            </a:endParaRPr>
          </a:p>
          <a:p>
            <a:pPr marL="342900" lvl="0" indent="-342900">
              <a:lnSpc>
                <a:spcPct val="115000"/>
              </a:lnSpc>
              <a:spcAft>
                <a:spcPts val="0"/>
              </a:spcAft>
              <a:buFont typeface="+mj-lt"/>
              <a:buAutoNum type="arabicPeriod"/>
            </a:pPr>
            <a:r>
              <a:rPr lang="de-CH" sz="2600" dirty="0">
                <a:latin typeface="Arial" panose="020B0604020202020204" pitchFamily="34" charset="0"/>
                <a:ea typeface="Cambria" panose="02040503050406030204" pitchFamily="18" charset="0"/>
                <a:cs typeface="Times New Roman" panose="02020603050405020304" pitchFamily="18" charset="0"/>
              </a:rPr>
              <a:t>Neue Strukturen für Freiwilligenarbeit</a:t>
            </a:r>
            <a:endParaRPr lang="de-CH" sz="2600" dirty="0">
              <a:latin typeface="Vectora LT Std Light"/>
              <a:ea typeface="Cambria" panose="02040503050406030204" pitchFamily="18" charset="0"/>
              <a:cs typeface="Times New Roman" panose="02020603050405020304" pitchFamily="18" charset="0"/>
            </a:endParaRPr>
          </a:p>
          <a:p>
            <a:pPr marL="342900" lvl="0" indent="-342900">
              <a:lnSpc>
                <a:spcPct val="115000"/>
              </a:lnSpc>
              <a:spcAft>
                <a:spcPts val="0"/>
              </a:spcAft>
              <a:buFont typeface="+mj-lt"/>
              <a:buAutoNum type="arabicPeriod"/>
            </a:pPr>
            <a:r>
              <a:rPr lang="de-CH" sz="2600" dirty="0">
                <a:latin typeface="Arial" panose="020B0604020202020204" pitchFamily="34" charset="0"/>
                <a:ea typeface="Cambria" panose="02040503050406030204" pitchFamily="18" charset="0"/>
                <a:cs typeface="Times New Roman" panose="02020603050405020304" pitchFamily="18" charset="0"/>
              </a:rPr>
              <a:t>Ressourcen</a:t>
            </a:r>
            <a:endParaRPr lang="de-CH" sz="2600" dirty="0">
              <a:latin typeface="Vectora LT Std Light"/>
              <a:ea typeface="Cambria" panose="02040503050406030204" pitchFamily="18" charset="0"/>
              <a:cs typeface="Times New Roman" panose="02020603050405020304" pitchFamily="18" charset="0"/>
            </a:endParaRPr>
          </a:p>
          <a:p>
            <a:pPr marL="342900" lvl="0" indent="-342900">
              <a:lnSpc>
                <a:spcPct val="115000"/>
              </a:lnSpc>
              <a:spcAft>
                <a:spcPts val="0"/>
              </a:spcAft>
              <a:buFont typeface="+mj-lt"/>
              <a:buAutoNum type="arabicPeriod"/>
            </a:pPr>
            <a:r>
              <a:rPr lang="de-CH" sz="2600" dirty="0">
                <a:latin typeface="Arial" panose="020B0604020202020204" pitchFamily="34" charset="0"/>
                <a:ea typeface="Cambria" panose="02040503050406030204" pitchFamily="18" charset="0"/>
                <a:cs typeface="Times New Roman" panose="02020603050405020304" pitchFamily="18" charset="0"/>
              </a:rPr>
              <a:t>Neue Formen der Zusammenarbeit im Vorstand</a:t>
            </a:r>
            <a:endParaRPr lang="de-CH" sz="2600" dirty="0">
              <a:latin typeface="Vectora LT Std Ligh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04398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3" y="1599259"/>
            <a:ext cx="7543799" cy="4649141"/>
          </a:xfrm>
        </p:spPr>
        <p:txBody>
          <a:bodyPr>
            <a:normAutofit/>
          </a:bodyPr>
          <a:lstStyle/>
          <a:p>
            <a:pPr marL="0" indent="0">
              <a:lnSpc>
                <a:spcPct val="115000"/>
              </a:lnSpc>
              <a:buNone/>
            </a:pPr>
            <a:r>
              <a:rPr lang="de-DE" sz="2000" b="1" dirty="0">
                <a:solidFill>
                  <a:srgbClr val="C00000"/>
                </a:solidFill>
              </a:rPr>
              <a:t>Beschrieb der neun Wirkungsfelder auf www.frauenbund.ch</a:t>
            </a:r>
          </a:p>
          <a:p>
            <a:pPr marL="0" indent="0">
              <a:buNone/>
            </a:pPr>
            <a:endParaRPr lang="de-CH" sz="1800" dirty="0">
              <a:solidFill>
                <a:schemeClr val="tx1">
                  <a:lumMod val="85000"/>
                  <a:lumOff val="15000"/>
                </a:schemeClr>
              </a:solidFill>
            </a:endParaRPr>
          </a:p>
          <a:p>
            <a:endParaRPr lang="de-CH" sz="1800" dirty="0">
              <a:solidFill>
                <a:schemeClr val="tx1">
                  <a:lumMod val="85000"/>
                  <a:lumOff val="15000"/>
                </a:schemeClr>
              </a:solidFill>
            </a:endParaRPr>
          </a:p>
          <a:p>
            <a:pPr marL="0" lvl="0" indent="0">
              <a:lnSpc>
                <a:spcPct val="115000"/>
              </a:lnSpc>
              <a:buNone/>
            </a:pPr>
            <a:endParaRPr lang="de-CH" sz="1800" kern="1200" dirty="0">
              <a:effectLst/>
              <a:latin typeface="+mj-lt"/>
              <a:ea typeface="Cambria" panose="02040503050406030204" pitchFamily="18" charset="0"/>
              <a:cs typeface="Times New Roman" panose="02020603050405020304" pitchFamily="18" charset="0"/>
            </a:endParaRPr>
          </a:p>
          <a:p>
            <a:pPr marL="342900" lvl="0" indent="-342900">
              <a:lnSpc>
                <a:spcPct val="115000"/>
              </a:lnSpc>
              <a:buFont typeface="+mj-lt"/>
              <a:buAutoNum type="arabicPeriod"/>
            </a:pPr>
            <a:endParaRPr lang="de-CH" sz="1800" dirty="0">
              <a:effectLst/>
              <a:latin typeface="Vectora LT Std Light"/>
              <a:ea typeface="Cambria" panose="02040503050406030204" pitchFamily="18" charset="0"/>
              <a:cs typeface="Times New Roman" panose="02020603050405020304" pitchFamily="18" charset="0"/>
            </a:endParaRPr>
          </a:p>
          <a:p>
            <a:pPr marL="457200" indent="-457200">
              <a:buFont typeface="+mj-lt"/>
              <a:buAutoNum type="arabicPeriod"/>
            </a:pPr>
            <a:endParaRPr lang="de-DE" b="1" dirty="0">
              <a:solidFill>
                <a:srgbClr val="C00000"/>
              </a:solidFill>
            </a:endParaRPr>
          </a:p>
        </p:txBody>
      </p:sp>
      <p:pic>
        <p:nvPicPr>
          <p:cNvPr id="4" name="Grafik 3">
            <a:extLst>
              <a:ext uri="{FF2B5EF4-FFF2-40B4-BE49-F238E27FC236}">
                <a16:creationId xmlns:a16="http://schemas.microsoft.com/office/drawing/2014/main" id="{C9DF6780-D210-328C-CCAD-20335FC8A91F}"/>
              </a:ext>
            </a:extLst>
          </p:cNvPr>
          <p:cNvPicPr>
            <a:picLocks noChangeAspect="1"/>
          </p:cNvPicPr>
          <p:nvPr/>
        </p:nvPicPr>
        <p:blipFill>
          <a:blip r:embed="rId3"/>
          <a:stretch>
            <a:fillRect/>
          </a:stretch>
        </p:blipFill>
        <p:spPr>
          <a:xfrm>
            <a:off x="1313273" y="2146487"/>
            <a:ext cx="6083570" cy="4247021"/>
          </a:xfrm>
          <a:prstGeom prst="rect">
            <a:avLst/>
          </a:prstGeom>
        </p:spPr>
      </p:pic>
    </p:spTree>
    <p:extLst>
      <p:ext uri="{BB962C8B-B14F-4D97-AF65-F5344CB8AC3E}">
        <p14:creationId xmlns:p14="http://schemas.microsoft.com/office/powerpoint/2010/main" val="1470953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4" y="1599259"/>
            <a:ext cx="7056026" cy="4649141"/>
          </a:xfrm>
        </p:spPr>
        <p:txBody>
          <a:bodyPr>
            <a:normAutofit/>
          </a:bodyPr>
          <a:lstStyle/>
          <a:p>
            <a:pPr marL="0" indent="0">
              <a:buNone/>
            </a:pPr>
            <a:r>
              <a:rPr lang="de-DE" b="1" dirty="0">
                <a:solidFill>
                  <a:srgbClr val="C00000"/>
                </a:solidFill>
              </a:rPr>
              <a:t>Botschaft des neuen Impulses</a:t>
            </a:r>
          </a:p>
          <a:p>
            <a:pPr marL="0" indent="0">
              <a:buNone/>
            </a:pPr>
            <a:r>
              <a:rPr lang="de-DE" sz="1200" b="1" dirty="0">
                <a:solidFill>
                  <a:srgbClr val="C00000"/>
                </a:solidFill>
              </a:rPr>
              <a:t>zur Verwendung für euch in euren Publikationen, auf Websites und in den Sozialen Medien</a:t>
            </a:r>
          </a:p>
          <a:p>
            <a:pPr marL="0" indent="0">
              <a:spcBef>
                <a:spcPct val="0"/>
              </a:spcBef>
              <a:buNone/>
            </a:pPr>
            <a:endParaRPr lang="de-DE" dirty="0">
              <a:ea typeface="+mj-ea"/>
            </a:endParaRPr>
          </a:p>
          <a:p>
            <a:pPr marL="0" indent="0">
              <a:spcBef>
                <a:spcPct val="0"/>
              </a:spcBef>
              <a:buNone/>
            </a:pPr>
            <a:r>
              <a:rPr lang="de-DE" sz="2000" dirty="0">
                <a:ea typeface="+mj-ea"/>
              </a:rPr>
              <a:t>Frauenbande 2.0 katapultiert den Schweizerischen Katholischen Frauenbund in die Zukunft. Unsere Gesellschaft wandelt sich und mit ihr die Rolle der Frau, das Ehrenamt und das </a:t>
            </a:r>
            <a:r>
              <a:rPr lang="de-DE" sz="2000">
                <a:ea typeface="+mj-ea"/>
              </a:rPr>
              <a:t>Verständnis von Kirche</a:t>
            </a:r>
            <a:r>
              <a:rPr lang="de-DE" sz="2000" dirty="0">
                <a:ea typeface="+mj-ea"/>
              </a:rPr>
              <a:t>. Das spiegelt sich auch im Vereinsleben wider. Wir sind gewappnet für die Veränderung und halten Schritt: Für Freiwilligenarbeit, die inspiriert. Für ein Frauennetzwerk, das auch im Netz sichtbar ist. Für Frauen, die die Welt gestalten – #wirwirkenweiter.</a:t>
            </a:r>
          </a:p>
          <a:p>
            <a:pPr marL="0" indent="0">
              <a:buNone/>
            </a:pPr>
            <a:endParaRPr lang="de-CH" b="1" dirty="0">
              <a:solidFill>
                <a:srgbClr val="C00000"/>
              </a:solidFill>
            </a:endParaRPr>
          </a:p>
        </p:txBody>
      </p:sp>
      <p:pic>
        <p:nvPicPr>
          <p:cNvPr id="4" name="Grafik 3">
            <a:extLst>
              <a:ext uri="{FF2B5EF4-FFF2-40B4-BE49-F238E27FC236}">
                <a16:creationId xmlns:a16="http://schemas.microsoft.com/office/drawing/2014/main" id="{278283AB-EA06-E60A-55C8-1FB9CE90859F}"/>
              </a:ext>
            </a:extLst>
          </p:cNvPr>
          <p:cNvPicPr>
            <a:picLocks noChangeAspect="1"/>
          </p:cNvPicPr>
          <p:nvPr/>
        </p:nvPicPr>
        <p:blipFill>
          <a:blip r:embed="rId3"/>
          <a:stretch>
            <a:fillRect/>
          </a:stretch>
        </p:blipFill>
        <p:spPr>
          <a:xfrm>
            <a:off x="3620750" y="5154343"/>
            <a:ext cx="1902499" cy="1426070"/>
          </a:xfrm>
          <a:prstGeom prst="rect">
            <a:avLst/>
          </a:prstGeom>
        </p:spPr>
      </p:pic>
    </p:spTree>
    <p:extLst>
      <p:ext uri="{BB962C8B-B14F-4D97-AF65-F5344CB8AC3E}">
        <p14:creationId xmlns:p14="http://schemas.microsoft.com/office/powerpoint/2010/main" val="3558605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4" y="1599259"/>
            <a:ext cx="7056026" cy="4649141"/>
          </a:xfrm>
        </p:spPr>
        <p:txBody>
          <a:bodyPr>
            <a:normAutofit/>
          </a:bodyPr>
          <a:lstStyle/>
          <a:p>
            <a:pPr marL="0" indent="0">
              <a:buNone/>
            </a:pPr>
            <a:r>
              <a:rPr lang="de-DE" b="1" dirty="0">
                <a:solidFill>
                  <a:srgbClr val="C00000"/>
                </a:solidFill>
              </a:rPr>
              <a:t>Was bedeutet 2.0?</a:t>
            </a:r>
          </a:p>
          <a:p>
            <a:pPr marL="0" indent="0">
              <a:buNone/>
            </a:pPr>
            <a:endParaRPr lang="de-DE" dirty="0">
              <a:ea typeface="+mj-ea"/>
            </a:endParaRPr>
          </a:p>
          <a:p>
            <a:pPr marL="0" indent="0">
              <a:spcBef>
                <a:spcPct val="0"/>
              </a:spcBef>
              <a:buNone/>
            </a:pPr>
            <a:r>
              <a:rPr lang="de-DE" dirty="0">
                <a:ea typeface="+mj-ea"/>
              </a:rPr>
              <a:t>Das Miteinander der FrauenBande führt in die Zukunft. Dafür steht das «2.0» im Namen</a:t>
            </a:r>
          </a:p>
          <a:p>
            <a:pPr marL="0" indent="0">
              <a:spcBef>
                <a:spcPct val="0"/>
              </a:spcBef>
              <a:buNone/>
            </a:pPr>
            <a:endParaRPr lang="de-DE" dirty="0">
              <a:ea typeface="+mj-ea"/>
            </a:endParaRPr>
          </a:p>
          <a:p>
            <a:pPr>
              <a:spcBef>
                <a:spcPct val="0"/>
              </a:spcBef>
            </a:pPr>
            <a:r>
              <a:rPr lang="de-DE" sz="2000" dirty="0">
                <a:ea typeface="+mj-ea"/>
              </a:rPr>
              <a:t>Das «2.0» verdeutlicht, dass es ein Update gegeben hat.</a:t>
            </a:r>
          </a:p>
          <a:p>
            <a:pPr>
              <a:spcBef>
                <a:spcPct val="0"/>
              </a:spcBef>
            </a:pPr>
            <a:r>
              <a:rPr lang="de-DE" sz="2000" dirty="0">
                <a:ea typeface="+mj-ea"/>
              </a:rPr>
              <a:t>Früher bei Versionierung von Softwareprodukten.</a:t>
            </a:r>
          </a:p>
          <a:p>
            <a:pPr>
              <a:spcBef>
                <a:spcPct val="0"/>
              </a:spcBef>
            </a:pPr>
            <a:r>
              <a:rPr lang="de-DE" sz="2000" dirty="0">
                <a:ea typeface="+mj-ea"/>
              </a:rPr>
              <a:t>Heute bei </a:t>
            </a:r>
            <a:r>
              <a:rPr lang="de-DE" sz="2000" dirty="0" err="1">
                <a:ea typeface="+mj-ea"/>
              </a:rPr>
              <a:t>grossen</a:t>
            </a:r>
            <a:r>
              <a:rPr lang="de-DE" sz="2000" dirty="0">
                <a:ea typeface="+mj-ea"/>
              </a:rPr>
              <a:t>, systemischen Updates.</a:t>
            </a:r>
          </a:p>
          <a:p>
            <a:pPr marL="0" indent="0">
              <a:spcBef>
                <a:spcPct val="0"/>
              </a:spcBef>
              <a:buNone/>
            </a:pPr>
            <a:endParaRPr lang="de-DE" sz="2000" dirty="0">
              <a:ea typeface="+mj-ea"/>
            </a:endParaRPr>
          </a:p>
          <a:p>
            <a:pPr>
              <a:spcBef>
                <a:spcPct val="0"/>
              </a:spcBef>
              <a:buFont typeface="Wingdings" panose="05000000000000000000" pitchFamily="2" charset="2"/>
              <a:buChar char="Ø"/>
            </a:pPr>
            <a:r>
              <a:rPr lang="de-DE" sz="2000" dirty="0">
                <a:ea typeface="+mj-ea"/>
              </a:rPr>
              <a:t>Im Web 2.0 sind die </a:t>
            </a:r>
            <a:r>
              <a:rPr lang="de-DE" sz="2000" dirty="0" err="1">
                <a:ea typeface="+mj-ea"/>
              </a:rPr>
              <a:t>User:innen</a:t>
            </a:r>
            <a:r>
              <a:rPr lang="de-DE" sz="2000" dirty="0">
                <a:ea typeface="+mj-ea"/>
              </a:rPr>
              <a:t> nicht nur passives Publikum, das Informationen konsumiert, sondern gestalten aktiv mit, indem sie </a:t>
            </a:r>
            <a:r>
              <a:rPr lang="de-DE" sz="2000" b="1" dirty="0">
                <a:solidFill>
                  <a:srgbClr val="B20533"/>
                </a:solidFill>
                <a:ea typeface="+mj-ea"/>
              </a:rPr>
              <a:t>eigene Inhalte erstellen, Informationen teilen und neue Netzwerke erschaffen</a:t>
            </a:r>
            <a:r>
              <a:rPr lang="de-DE" sz="2000" dirty="0">
                <a:ea typeface="+mj-ea"/>
              </a:rPr>
              <a:t>.</a:t>
            </a:r>
          </a:p>
          <a:p>
            <a:pPr>
              <a:spcBef>
                <a:spcPct val="0"/>
              </a:spcBef>
              <a:buFont typeface="Wingdings" panose="05000000000000000000" pitchFamily="2" charset="2"/>
              <a:buChar char="Ø"/>
            </a:pPr>
            <a:endParaRPr lang="de-DE" sz="2000" dirty="0">
              <a:ea typeface="+mj-ea"/>
            </a:endParaRPr>
          </a:p>
          <a:p>
            <a:pPr>
              <a:spcBef>
                <a:spcPct val="0"/>
              </a:spcBef>
              <a:buFont typeface="Wingdings" panose="05000000000000000000" pitchFamily="2" charset="2"/>
              <a:buChar char="Ø"/>
            </a:pPr>
            <a:endParaRPr lang="de-DE" sz="2000" dirty="0">
              <a:ea typeface="+mj-ea"/>
            </a:endParaRPr>
          </a:p>
        </p:txBody>
      </p:sp>
    </p:spTree>
    <p:extLst>
      <p:ext uri="{BB962C8B-B14F-4D97-AF65-F5344CB8AC3E}">
        <p14:creationId xmlns:p14="http://schemas.microsoft.com/office/powerpoint/2010/main" val="26577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4" y="1599259"/>
            <a:ext cx="7056026" cy="4649141"/>
          </a:xfrm>
        </p:spPr>
        <p:txBody>
          <a:bodyPr>
            <a:normAutofit/>
          </a:bodyPr>
          <a:lstStyle/>
          <a:p>
            <a:pPr marL="0" indent="0">
              <a:buNone/>
            </a:pPr>
            <a:r>
              <a:rPr lang="de-DE" b="1" dirty="0">
                <a:solidFill>
                  <a:srgbClr val="C00000"/>
                </a:solidFill>
              </a:rPr>
              <a:t>Start und Ende des neuen Impulses</a:t>
            </a:r>
          </a:p>
          <a:p>
            <a:pPr marL="0" indent="0">
              <a:spcBef>
                <a:spcPct val="0"/>
              </a:spcBef>
              <a:buNone/>
            </a:pPr>
            <a:endParaRPr lang="de-DE" sz="2000" dirty="0">
              <a:ea typeface="+mj-ea"/>
            </a:endParaRPr>
          </a:p>
          <a:p>
            <a:pPr marL="0" indent="0">
              <a:spcBef>
                <a:spcPct val="0"/>
              </a:spcBef>
              <a:buNone/>
            </a:pPr>
            <a:endParaRPr lang="de-DE" sz="2000" dirty="0">
              <a:ea typeface="+mj-ea"/>
            </a:endParaRPr>
          </a:p>
          <a:p>
            <a:pPr marL="274320" marR="0" lvl="0" indent="-274320" algn="l" defTabSz="914400" rtl="0" eaLnBrk="1" fontAlgn="auto" latinLnBrk="0" hangingPunct="1">
              <a:lnSpc>
                <a:spcPct val="100000"/>
              </a:lnSpc>
              <a:spcBef>
                <a:spcPct val="0"/>
              </a:spcBef>
              <a:spcAft>
                <a:spcPts val="0"/>
              </a:spcAft>
              <a:buClr>
                <a:srgbClr val="B20533"/>
              </a:buClr>
              <a:buSzPct val="100000"/>
              <a:buFont typeface="Arial"/>
              <a:buChar char="•"/>
              <a:tabLst/>
              <a:defRPr/>
            </a:pPr>
            <a:r>
              <a:rPr kumimoji="0" lang="de-DE" sz="2000" b="0" i="0" u="none" strike="noStrike" kern="1200" cap="none" spc="0" normalizeH="0" baseline="0" noProof="0" dirty="0">
                <a:ln>
                  <a:noFill/>
                </a:ln>
                <a:solidFill>
                  <a:srgbClr val="575F6D">
                    <a:lumMod val="75000"/>
                  </a:srgbClr>
                </a:solidFill>
                <a:effectLst/>
                <a:uLnTx/>
                <a:uFillTx/>
                <a:latin typeface="Arial"/>
                <a:ea typeface="+mn-ea"/>
                <a:cs typeface="Arial"/>
              </a:rPr>
              <a:t>Die Auftaktaktion am 24. September 2022 diente der Vorabinformation. So haben Ortsvereine und Kantonalverbände neun Monate lang Zeit, um sich mit dem neuen Impuls vertraut zu machen und ihre Mitglieder zu informieren.</a:t>
            </a:r>
          </a:p>
          <a:p>
            <a:pPr marL="0" indent="0">
              <a:spcBef>
                <a:spcPct val="0"/>
              </a:spcBef>
              <a:buNone/>
            </a:pPr>
            <a:endParaRPr lang="de-DE" sz="2000" dirty="0">
              <a:ea typeface="+mj-ea"/>
            </a:endParaRPr>
          </a:p>
          <a:p>
            <a:pPr>
              <a:spcBef>
                <a:spcPct val="0"/>
              </a:spcBef>
            </a:pPr>
            <a:r>
              <a:rPr lang="de-DE" sz="2000" dirty="0">
                <a:ea typeface="+mj-ea"/>
              </a:rPr>
              <a:t>Der Impuls «Frauenbande 2.0» startet am 17. Juni 2023 mit einer </a:t>
            </a:r>
            <a:r>
              <a:rPr lang="de-DE" sz="2000" dirty="0" err="1">
                <a:ea typeface="+mj-ea"/>
              </a:rPr>
              <a:t>grossen</a:t>
            </a:r>
            <a:r>
              <a:rPr lang="de-DE" sz="2000" dirty="0">
                <a:ea typeface="+mj-ea"/>
              </a:rPr>
              <a:t> </a:t>
            </a:r>
            <a:r>
              <a:rPr lang="de-DE" sz="2000" b="1" dirty="0">
                <a:solidFill>
                  <a:srgbClr val="B20533"/>
                </a:solidFill>
                <a:ea typeface="+mj-ea"/>
              </a:rPr>
              <a:t>Impulstagung an der Paulus Akademie in Zürich.</a:t>
            </a:r>
          </a:p>
          <a:p>
            <a:pPr marL="0" indent="0">
              <a:spcBef>
                <a:spcPct val="0"/>
              </a:spcBef>
              <a:buNone/>
            </a:pPr>
            <a:endParaRPr lang="de-DE" sz="2000" dirty="0">
              <a:ea typeface="+mj-ea"/>
            </a:endParaRPr>
          </a:p>
          <a:p>
            <a:pPr>
              <a:spcBef>
                <a:spcPct val="0"/>
              </a:spcBef>
            </a:pPr>
            <a:r>
              <a:rPr lang="de-DE" sz="2000" dirty="0">
                <a:ea typeface="+mj-ea"/>
              </a:rPr>
              <a:t>Der Impuls «Frauenbande 2.0» endet im Juni 2026.</a:t>
            </a:r>
          </a:p>
          <a:p>
            <a:pPr marL="0" indent="0">
              <a:spcBef>
                <a:spcPct val="0"/>
              </a:spcBef>
              <a:buNone/>
            </a:pPr>
            <a:endParaRPr lang="de-DE" sz="2000" dirty="0">
              <a:ea typeface="+mj-ea"/>
            </a:endParaRPr>
          </a:p>
          <a:p>
            <a:pPr marL="0" indent="0">
              <a:spcBef>
                <a:spcPct val="0"/>
              </a:spcBef>
              <a:buNone/>
            </a:pPr>
            <a:endParaRPr lang="de-DE" sz="2000" dirty="0">
              <a:ea typeface="+mj-ea"/>
            </a:endParaRPr>
          </a:p>
          <a:p>
            <a:pPr marL="0" indent="0">
              <a:spcBef>
                <a:spcPct val="0"/>
              </a:spcBef>
              <a:buNone/>
            </a:pPr>
            <a:endParaRPr lang="de-DE" sz="2000" dirty="0">
              <a:ea typeface="+mj-ea"/>
            </a:endParaRPr>
          </a:p>
          <a:p>
            <a:pPr marL="0" indent="0">
              <a:buNone/>
            </a:pPr>
            <a:endParaRPr lang="de-CH" b="1" dirty="0">
              <a:solidFill>
                <a:srgbClr val="C00000"/>
              </a:solidFill>
            </a:endParaRPr>
          </a:p>
        </p:txBody>
      </p:sp>
    </p:spTree>
    <p:extLst>
      <p:ext uri="{BB962C8B-B14F-4D97-AF65-F5344CB8AC3E}">
        <p14:creationId xmlns:p14="http://schemas.microsoft.com/office/powerpoint/2010/main" val="2552440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4" y="1599259"/>
            <a:ext cx="7056026" cy="4649141"/>
          </a:xfrm>
        </p:spPr>
        <p:txBody>
          <a:bodyPr>
            <a:normAutofit/>
          </a:bodyPr>
          <a:lstStyle/>
          <a:p>
            <a:pPr marL="0" indent="0">
              <a:buNone/>
            </a:pPr>
            <a:r>
              <a:rPr lang="de-CH" b="1" dirty="0">
                <a:solidFill>
                  <a:srgbClr val="C00000"/>
                </a:solidFill>
              </a:rPr>
              <a:t>Meilensteine und Zeitplan</a:t>
            </a:r>
          </a:p>
          <a:p>
            <a:r>
              <a:rPr lang="de-CH" dirty="0">
                <a:solidFill>
                  <a:schemeClr val="tx1">
                    <a:lumMod val="85000"/>
                    <a:lumOff val="15000"/>
                  </a:schemeClr>
                </a:solidFill>
              </a:rPr>
              <a:t>Auftaktaktion 24. September 2022</a:t>
            </a:r>
          </a:p>
          <a:p>
            <a:r>
              <a:rPr lang="de-CH" dirty="0">
                <a:solidFill>
                  <a:schemeClr val="tx1">
                    <a:lumMod val="85000"/>
                    <a:lumOff val="15000"/>
                  </a:schemeClr>
                </a:solidFill>
              </a:rPr>
              <a:t>Umfrage Workshops Oktober 2022</a:t>
            </a:r>
          </a:p>
          <a:p>
            <a:r>
              <a:rPr lang="de-CH" dirty="0">
                <a:solidFill>
                  <a:schemeClr val="tx1">
                    <a:lumMod val="85000"/>
                    <a:lumOff val="15000"/>
                  </a:schemeClr>
                </a:solidFill>
              </a:rPr>
              <a:t>Bekanntgabe Ateliers Februar 2023</a:t>
            </a:r>
          </a:p>
          <a:p>
            <a:r>
              <a:rPr lang="de-CH" dirty="0">
                <a:solidFill>
                  <a:schemeClr val="tx1">
                    <a:lumMod val="85000"/>
                    <a:lumOff val="15000"/>
                  </a:schemeClr>
                </a:solidFill>
              </a:rPr>
              <a:t>Einladung Impulstagung April 2023</a:t>
            </a:r>
          </a:p>
          <a:p>
            <a:r>
              <a:rPr lang="de-DE" dirty="0">
                <a:solidFill>
                  <a:schemeClr val="tx1">
                    <a:lumMod val="85000"/>
                    <a:lumOff val="15000"/>
                  </a:schemeClr>
                </a:solidFill>
              </a:rPr>
              <a:t>Anlass I, Impulstagung am 17. Juni 2023</a:t>
            </a:r>
          </a:p>
          <a:p>
            <a:r>
              <a:rPr lang="de-CH" dirty="0">
                <a:solidFill>
                  <a:schemeClr val="tx1">
                    <a:lumMod val="85000"/>
                    <a:lumOff val="15000"/>
                  </a:schemeClr>
                </a:solidFill>
              </a:rPr>
              <a:t>Anlass II 14. September 2024</a:t>
            </a:r>
          </a:p>
          <a:p>
            <a:r>
              <a:rPr lang="de-CH" dirty="0">
                <a:solidFill>
                  <a:schemeClr val="tx1">
                    <a:lumMod val="85000"/>
                    <a:lumOff val="15000"/>
                  </a:schemeClr>
                </a:solidFill>
              </a:rPr>
              <a:t>Anlass III 2025</a:t>
            </a:r>
          </a:p>
          <a:p>
            <a:r>
              <a:rPr lang="de-CH" dirty="0">
                <a:solidFill>
                  <a:schemeClr val="tx1">
                    <a:lumMod val="85000"/>
                    <a:lumOff val="15000"/>
                  </a:schemeClr>
                </a:solidFill>
              </a:rPr>
              <a:t>Anlass IV (Finale) 2026</a:t>
            </a:r>
          </a:p>
          <a:p>
            <a:endParaRPr lang="de-CH" dirty="0">
              <a:solidFill>
                <a:schemeClr val="tx1">
                  <a:lumMod val="85000"/>
                  <a:lumOff val="15000"/>
                </a:schemeClr>
              </a:solidFill>
            </a:endParaRPr>
          </a:p>
          <a:p>
            <a:endParaRPr lang="de-DE" dirty="0"/>
          </a:p>
          <a:p>
            <a:pPr marL="0" indent="0">
              <a:buNone/>
            </a:pPr>
            <a:endParaRPr lang="de-DE" dirty="0"/>
          </a:p>
          <a:p>
            <a:endParaRPr lang="de-DE" dirty="0"/>
          </a:p>
        </p:txBody>
      </p:sp>
    </p:spTree>
    <p:extLst>
      <p:ext uri="{BB962C8B-B14F-4D97-AF65-F5344CB8AC3E}">
        <p14:creationId xmlns:p14="http://schemas.microsoft.com/office/powerpoint/2010/main" val="1624232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3" y="1599259"/>
            <a:ext cx="7543799" cy="4649141"/>
          </a:xfrm>
        </p:spPr>
        <p:txBody>
          <a:bodyPr>
            <a:normAutofit/>
          </a:bodyPr>
          <a:lstStyle/>
          <a:p>
            <a:pPr marL="0" indent="0">
              <a:lnSpc>
                <a:spcPct val="115000"/>
              </a:lnSpc>
              <a:buNone/>
            </a:pPr>
            <a:r>
              <a:rPr lang="de-DE" sz="2800" b="1" dirty="0">
                <a:solidFill>
                  <a:srgbClr val="C00000"/>
                </a:solidFill>
              </a:rPr>
              <a:t>Materialien für Vereine</a:t>
            </a:r>
          </a:p>
          <a:p>
            <a:endParaRPr lang="de-CH" sz="1800" dirty="0">
              <a:solidFill>
                <a:schemeClr val="tx1">
                  <a:lumMod val="85000"/>
                  <a:lumOff val="15000"/>
                </a:schemeClr>
              </a:solidFill>
            </a:endParaRPr>
          </a:p>
          <a:p>
            <a:pPr marL="0" indent="0">
              <a:buNone/>
            </a:pPr>
            <a:r>
              <a:rPr lang="de-DE" sz="1800" dirty="0">
                <a:solidFill>
                  <a:schemeClr val="tx1">
                    <a:lumMod val="85000"/>
                    <a:lumOff val="15000"/>
                  </a:schemeClr>
                </a:solidFill>
              </a:rPr>
              <a:t>Das Team Bildung SKF stattet Ortsvereine und Kantonalverbände mit einem Material Kit aus, sodass sie ihre Mitglieder zum Mitmachen begeistern. Mehr auf </a:t>
            </a:r>
            <a:r>
              <a:rPr lang="de-DE" sz="1800" dirty="0">
                <a:solidFill>
                  <a:schemeClr val="tx1">
                    <a:lumMod val="85000"/>
                    <a:lumOff val="15000"/>
                  </a:schemeClr>
                </a:solidFill>
                <a:hlinkClick r:id="rId3"/>
              </a:rPr>
              <a:t>www.frauenbund.ch/frauenbandezweipunktnull</a:t>
            </a:r>
            <a:r>
              <a:rPr lang="de-DE" sz="1800" dirty="0">
                <a:solidFill>
                  <a:schemeClr val="tx1">
                    <a:lumMod val="85000"/>
                    <a:lumOff val="15000"/>
                  </a:schemeClr>
                </a:solidFill>
              </a:rPr>
              <a:t> </a:t>
            </a:r>
            <a:endParaRPr lang="de-CH" sz="1800" dirty="0">
              <a:solidFill>
                <a:schemeClr val="tx1">
                  <a:lumMod val="85000"/>
                  <a:lumOff val="15000"/>
                </a:schemeClr>
              </a:solidFill>
            </a:endParaRPr>
          </a:p>
          <a:p>
            <a:pPr marL="0" indent="0">
              <a:buNone/>
            </a:pPr>
            <a:endParaRPr lang="de-CH" sz="3600" dirty="0">
              <a:solidFill>
                <a:schemeClr val="tx1">
                  <a:lumMod val="85000"/>
                  <a:lumOff val="15000"/>
                </a:schemeClr>
              </a:solidFill>
            </a:endParaRPr>
          </a:p>
          <a:p>
            <a:pPr lvl="1">
              <a:spcBef>
                <a:spcPct val="0"/>
              </a:spcBef>
              <a:buFont typeface="Arial" panose="020B0604020202020204" pitchFamily="34" charset="0"/>
              <a:buChar char="♥"/>
            </a:pPr>
            <a:r>
              <a:rPr lang="de-CH" sz="3600" dirty="0">
                <a:ea typeface="+mj-ea"/>
              </a:rPr>
              <a:t> Ihr seid Multiplikatorinnen! </a:t>
            </a:r>
          </a:p>
          <a:p>
            <a:pPr lvl="1">
              <a:spcBef>
                <a:spcPct val="0"/>
              </a:spcBef>
              <a:buFont typeface="Arial" panose="020B0604020202020204" pitchFamily="34" charset="0"/>
              <a:buChar char="♥"/>
            </a:pPr>
            <a:r>
              <a:rPr lang="de-CH" sz="3600" dirty="0">
                <a:ea typeface="+mj-ea"/>
              </a:rPr>
              <a:t> Wir unterstützen euch bei dieser Aufgabe!</a:t>
            </a:r>
          </a:p>
          <a:p>
            <a:pPr marL="0" indent="0">
              <a:buNone/>
            </a:pPr>
            <a:endParaRPr lang="de-CH" sz="1800" dirty="0">
              <a:solidFill>
                <a:schemeClr val="tx1">
                  <a:lumMod val="85000"/>
                  <a:lumOff val="15000"/>
                </a:schemeClr>
              </a:solidFill>
            </a:endParaRPr>
          </a:p>
          <a:p>
            <a:pPr marL="0" lvl="0" indent="0">
              <a:lnSpc>
                <a:spcPct val="115000"/>
              </a:lnSpc>
              <a:buNone/>
            </a:pPr>
            <a:endParaRPr lang="de-CH" sz="1800" kern="1200" dirty="0">
              <a:effectLst/>
              <a:latin typeface="+mj-lt"/>
              <a:ea typeface="Cambria" panose="02040503050406030204" pitchFamily="18" charset="0"/>
              <a:cs typeface="Times New Roman" panose="02020603050405020304" pitchFamily="18" charset="0"/>
            </a:endParaRPr>
          </a:p>
          <a:p>
            <a:pPr marL="342900" lvl="0" indent="-342900">
              <a:lnSpc>
                <a:spcPct val="115000"/>
              </a:lnSpc>
              <a:buFont typeface="+mj-lt"/>
              <a:buAutoNum type="arabicPeriod"/>
            </a:pPr>
            <a:endParaRPr lang="de-CH" sz="1800" dirty="0">
              <a:effectLst/>
              <a:latin typeface="Vectora LT Std Light"/>
              <a:ea typeface="Cambria" panose="02040503050406030204" pitchFamily="18" charset="0"/>
              <a:cs typeface="Times New Roman" panose="02020603050405020304" pitchFamily="18" charset="0"/>
            </a:endParaRPr>
          </a:p>
          <a:p>
            <a:pPr marL="457200" indent="-457200">
              <a:buFont typeface="+mj-lt"/>
              <a:buAutoNum type="arabicPeriod"/>
            </a:pPr>
            <a:endParaRPr lang="de-DE" b="1" dirty="0">
              <a:solidFill>
                <a:srgbClr val="C00000"/>
              </a:solidFill>
            </a:endParaRPr>
          </a:p>
        </p:txBody>
      </p:sp>
    </p:spTree>
    <p:extLst>
      <p:ext uri="{BB962C8B-B14F-4D97-AF65-F5344CB8AC3E}">
        <p14:creationId xmlns:p14="http://schemas.microsoft.com/office/powerpoint/2010/main" val="38793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3" y="1599259"/>
            <a:ext cx="7543799" cy="4649141"/>
          </a:xfrm>
        </p:spPr>
        <p:txBody>
          <a:bodyPr>
            <a:normAutofit/>
          </a:bodyPr>
          <a:lstStyle/>
          <a:p>
            <a:pPr marL="0" indent="0">
              <a:lnSpc>
                <a:spcPct val="115000"/>
              </a:lnSpc>
              <a:buNone/>
            </a:pPr>
            <a:r>
              <a:rPr lang="de-DE" sz="2800" b="1" dirty="0">
                <a:solidFill>
                  <a:srgbClr val="C00000"/>
                </a:solidFill>
              </a:rPr>
              <a:t>Materialien für Vereine</a:t>
            </a:r>
          </a:p>
          <a:p>
            <a:endParaRPr lang="de-CH" sz="1800" dirty="0">
              <a:solidFill>
                <a:schemeClr val="tx1">
                  <a:lumMod val="85000"/>
                  <a:lumOff val="15000"/>
                </a:schemeClr>
              </a:solidFill>
            </a:endParaRPr>
          </a:p>
          <a:p>
            <a:pPr marL="0" indent="0">
              <a:buNone/>
            </a:pPr>
            <a:r>
              <a:rPr lang="de-CH" sz="1800" dirty="0">
                <a:solidFill>
                  <a:schemeClr val="tx1">
                    <a:lumMod val="85000"/>
                    <a:lumOff val="15000"/>
                  </a:schemeClr>
                </a:solidFill>
              </a:rPr>
              <a:t>Im Material Kit auf der SKF-Website sind enthalten</a:t>
            </a:r>
          </a:p>
          <a:p>
            <a:pPr marL="0" indent="0">
              <a:buNone/>
            </a:pPr>
            <a:endParaRPr lang="de-CH" sz="1800" dirty="0">
              <a:solidFill>
                <a:schemeClr val="tx1">
                  <a:lumMod val="85000"/>
                  <a:lumOff val="15000"/>
                </a:schemeClr>
              </a:solidFill>
            </a:endParaRPr>
          </a:p>
          <a:p>
            <a:r>
              <a:rPr lang="de-CH" sz="1600" dirty="0">
                <a:solidFill>
                  <a:schemeClr val="tx1">
                    <a:lumMod val="85000"/>
                    <a:lumOff val="15000"/>
                  </a:schemeClr>
                </a:solidFill>
              </a:rPr>
              <a:t>V</a:t>
            </a:r>
            <a:r>
              <a:rPr lang="en-US" sz="1600" dirty="0" err="1">
                <a:solidFill>
                  <a:schemeClr val="tx1">
                    <a:lumMod val="85000"/>
                    <a:lumOff val="15000"/>
                  </a:schemeClr>
                </a:solidFill>
              </a:rPr>
              <a:t>isuals</a:t>
            </a:r>
            <a:r>
              <a:rPr lang="en-US" sz="1600" dirty="0">
                <a:solidFill>
                  <a:schemeClr val="tx1">
                    <a:lumMod val="85000"/>
                    <a:lumOff val="15000"/>
                  </a:schemeClr>
                </a:solidFill>
              </a:rPr>
              <a:t>, also Logo und Signet</a:t>
            </a:r>
          </a:p>
          <a:p>
            <a:r>
              <a:rPr lang="de-CH" sz="1600" dirty="0">
                <a:solidFill>
                  <a:schemeClr val="tx1">
                    <a:lumMod val="85000"/>
                    <a:lumOff val="15000"/>
                  </a:schemeClr>
                </a:solidFill>
              </a:rPr>
              <a:t>PowerPoint-Präsentation inkl. Botschaft</a:t>
            </a:r>
          </a:p>
          <a:p>
            <a:r>
              <a:rPr lang="de-CH" sz="1600" dirty="0">
                <a:solidFill>
                  <a:schemeClr val="tx1">
                    <a:lumMod val="85000"/>
                    <a:lumOff val="15000"/>
                  </a:schemeClr>
                </a:solidFill>
              </a:rPr>
              <a:t>Video, via vimeo.com zum Download</a:t>
            </a:r>
          </a:p>
          <a:p>
            <a:r>
              <a:rPr lang="de-CH" sz="1600" dirty="0">
                <a:solidFill>
                  <a:schemeClr val="tx1">
                    <a:lumMod val="85000"/>
                    <a:lumOff val="15000"/>
                  </a:schemeClr>
                </a:solidFill>
              </a:rPr>
              <a:t>Beschrieb der neun Wirkungsfelder</a:t>
            </a:r>
          </a:p>
          <a:p>
            <a:r>
              <a:rPr lang="de-CH" sz="1600" dirty="0">
                <a:solidFill>
                  <a:schemeClr val="tx1">
                    <a:lumMod val="85000"/>
                    <a:lumOff val="15000"/>
                  </a:schemeClr>
                </a:solidFill>
              </a:rPr>
              <a:t>Diskussionsleitfaden</a:t>
            </a:r>
          </a:p>
          <a:p>
            <a:r>
              <a:rPr lang="de-CH" sz="1600" dirty="0">
                <a:solidFill>
                  <a:schemeClr val="tx1">
                    <a:lumMod val="85000"/>
                    <a:lumOff val="15000"/>
                  </a:schemeClr>
                </a:solidFill>
              </a:rPr>
              <a:t>Zeitstrahl, als .</a:t>
            </a:r>
            <a:r>
              <a:rPr lang="de-CH" sz="1600" dirty="0" err="1">
                <a:solidFill>
                  <a:schemeClr val="tx1">
                    <a:lumMod val="85000"/>
                    <a:lumOff val="15000"/>
                  </a:schemeClr>
                </a:solidFill>
              </a:rPr>
              <a:t>jpeg</a:t>
            </a:r>
            <a:r>
              <a:rPr lang="de-CH" sz="1600" dirty="0">
                <a:solidFill>
                  <a:schemeClr val="tx1">
                    <a:lumMod val="85000"/>
                    <a:lumOff val="15000"/>
                  </a:schemeClr>
                </a:solidFill>
              </a:rPr>
              <a:t> und .</a:t>
            </a:r>
            <a:r>
              <a:rPr lang="de-CH" sz="1600" dirty="0" err="1">
                <a:solidFill>
                  <a:schemeClr val="tx1">
                    <a:lumMod val="85000"/>
                    <a:lumOff val="15000"/>
                  </a:schemeClr>
                </a:solidFill>
              </a:rPr>
              <a:t>png</a:t>
            </a:r>
            <a:endParaRPr lang="de-CH" sz="1600" dirty="0">
              <a:solidFill>
                <a:schemeClr val="tx1">
                  <a:lumMod val="85000"/>
                  <a:lumOff val="15000"/>
                </a:schemeClr>
              </a:solidFill>
            </a:endParaRPr>
          </a:p>
          <a:p>
            <a:endParaRPr lang="de-CH" sz="1800" dirty="0">
              <a:solidFill>
                <a:schemeClr val="tx1">
                  <a:lumMod val="85000"/>
                  <a:lumOff val="15000"/>
                </a:schemeClr>
              </a:solidFill>
            </a:endParaRPr>
          </a:p>
          <a:p>
            <a:pPr marL="0" lvl="0" indent="0">
              <a:lnSpc>
                <a:spcPct val="115000"/>
              </a:lnSpc>
              <a:buNone/>
            </a:pPr>
            <a:endParaRPr lang="de-CH" sz="1800" kern="1200" dirty="0">
              <a:effectLst/>
              <a:latin typeface="+mj-lt"/>
              <a:ea typeface="Cambria" panose="02040503050406030204" pitchFamily="18" charset="0"/>
              <a:cs typeface="Times New Roman" panose="02020603050405020304" pitchFamily="18" charset="0"/>
            </a:endParaRPr>
          </a:p>
          <a:p>
            <a:pPr marL="342900" lvl="0" indent="-342900">
              <a:lnSpc>
                <a:spcPct val="115000"/>
              </a:lnSpc>
              <a:buFont typeface="+mj-lt"/>
              <a:buAutoNum type="arabicPeriod"/>
            </a:pPr>
            <a:endParaRPr lang="de-CH" sz="1800" dirty="0">
              <a:effectLst/>
              <a:latin typeface="Vectora LT Std Light"/>
              <a:ea typeface="Cambria" panose="02040503050406030204" pitchFamily="18" charset="0"/>
              <a:cs typeface="Times New Roman" panose="02020603050405020304" pitchFamily="18" charset="0"/>
            </a:endParaRPr>
          </a:p>
          <a:p>
            <a:pPr marL="457200" indent="-457200">
              <a:buFont typeface="+mj-lt"/>
              <a:buAutoNum type="arabicPeriod"/>
            </a:pPr>
            <a:endParaRPr lang="de-DE" b="1" dirty="0">
              <a:solidFill>
                <a:srgbClr val="C00000"/>
              </a:solidFill>
            </a:endParaRPr>
          </a:p>
        </p:txBody>
      </p:sp>
    </p:spTree>
    <p:extLst>
      <p:ext uri="{BB962C8B-B14F-4D97-AF65-F5344CB8AC3E}">
        <p14:creationId xmlns:p14="http://schemas.microsoft.com/office/powerpoint/2010/main" val="3571940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3" y="1599259"/>
            <a:ext cx="7543799" cy="4649141"/>
          </a:xfrm>
        </p:spPr>
        <p:txBody>
          <a:bodyPr>
            <a:normAutofit/>
          </a:bodyPr>
          <a:lstStyle/>
          <a:p>
            <a:pPr marL="0" indent="0">
              <a:lnSpc>
                <a:spcPct val="115000"/>
              </a:lnSpc>
              <a:buNone/>
            </a:pPr>
            <a:r>
              <a:rPr lang="de-DE" sz="2800" b="1" dirty="0">
                <a:solidFill>
                  <a:srgbClr val="C00000"/>
                </a:solidFill>
              </a:rPr>
              <a:t>Visuals</a:t>
            </a:r>
          </a:p>
          <a:p>
            <a:pPr marL="274320" marR="0" lvl="0" indent="-274320" algn="l" defTabSz="914400" rtl="0" eaLnBrk="1" fontAlgn="auto" latinLnBrk="0" hangingPunct="1">
              <a:lnSpc>
                <a:spcPct val="100000"/>
              </a:lnSpc>
              <a:spcBef>
                <a:spcPts val="600"/>
              </a:spcBef>
              <a:spcAft>
                <a:spcPts val="0"/>
              </a:spcAft>
              <a:buClr>
                <a:srgbClr val="B20533"/>
              </a:buClr>
              <a:buSzPct val="100000"/>
              <a:buFont typeface="Arial"/>
              <a:buChar char="•"/>
              <a:tabLst/>
              <a:defRPr/>
            </a:pPr>
            <a:r>
              <a:rPr lang="de-CH" sz="1800" dirty="0">
                <a:solidFill>
                  <a:prstClr val="black">
                    <a:lumMod val="85000"/>
                    <a:lumOff val="15000"/>
                  </a:prstClr>
                </a:solidFill>
              </a:rPr>
              <a:t>Logo und Signet</a:t>
            </a:r>
            <a:endParaRPr lang="de-DE" sz="2800" b="1" dirty="0">
              <a:solidFill>
                <a:srgbClr val="C00000"/>
              </a:solidFill>
            </a:endParaRPr>
          </a:p>
          <a:p>
            <a:pPr marL="0" indent="0">
              <a:buNone/>
            </a:pPr>
            <a:endParaRPr lang="de-CH" sz="1800" dirty="0">
              <a:solidFill>
                <a:schemeClr val="tx1">
                  <a:lumMod val="85000"/>
                  <a:lumOff val="15000"/>
                </a:schemeClr>
              </a:solidFill>
            </a:endParaRPr>
          </a:p>
          <a:p>
            <a:endParaRPr lang="de-CH" sz="1800" dirty="0">
              <a:solidFill>
                <a:schemeClr val="tx1">
                  <a:lumMod val="85000"/>
                  <a:lumOff val="15000"/>
                </a:schemeClr>
              </a:solidFill>
            </a:endParaRPr>
          </a:p>
          <a:p>
            <a:pPr marL="0" lvl="0" indent="0">
              <a:lnSpc>
                <a:spcPct val="115000"/>
              </a:lnSpc>
              <a:buNone/>
            </a:pPr>
            <a:endParaRPr lang="de-CH" sz="1800" kern="1200" dirty="0">
              <a:effectLst/>
              <a:latin typeface="+mj-lt"/>
              <a:ea typeface="Cambria" panose="02040503050406030204" pitchFamily="18" charset="0"/>
              <a:cs typeface="Times New Roman" panose="02020603050405020304" pitchFamily="18" charset="0"/>
            </a:endParaRPr>
          </a:p>
          <a:p>
            <a:pPr marL="342900" lvl="0" indent="-342900">
              <a:lnSpc>
                <a:spcPct val="115000"/>
              </a:lnSpc>
              <a:buFont typeface="+mj-lt"/>
              <a:buAutoNum type="arabicPeriod"/>
            </a:pPr>
            <a:endParaRPr lang="de-CH" sz="1800" dirty="0">
              <a:effectLst/>
              <a:latin typeface="Vectora LT Std Light"/>
              <a:ea typeface="Cambria" panose="02040503050406030204" pitchFamily="18" charset="0"/>
              <a:cs typeface="Times New Roman" panose="02020603050405020304" pitchFamily="18" charset="0"/>
            </a:endParaRPr>
          </a:p>
          <a:p>
            <a:pPr marL="457200" indent="-457200">
              <a:buFont typeface="+mj-lt"/>
              <a:buAutoNum type="arabicPeriod"/>
            </a:pPr>
            <a:endParaRPr lang="de-DE" b="1" dirty="0">
              <a:solidFill>
                <a:srgbClr val="C00000"/>
              </a:solidFill>
            </a:endParaRPr>
          </a:p>
        </p:txBody>
      </p:sp>
      <p:pic>
        <p:nvPicPr>
          <p:cNvPr id="9" name="Grafik 8">
            <a:extLst>
              <a:ext uri="{FF2B5EF4-FFF2-40B4-BE49-F238E27FC236}">
                <a16:creationId xmlns:a16="http://schemas.microsoft.com/office/drawing/2014/main" id="{751F679F-6271-C824-DC2E-BA1AF44096FA}"/>
              </a:ext>
            </a:extLst>
          </p:cNvPr>
          <p:cNvPicPr>
            <a:picLocks noChangeAspect="1"/>
          </p:cNvPicPr>
          <p:nvPr/>
        </p:nvPicPr>
        <p:blipFill>
          <a:blip r:embed="rId3"/>
          <a:stretch>
            <a:fillRect/>
          </a:stretch>
        </p:blipFill>
        <p:spPr>
          <a:xfrm>
            <a:off x="1565866" y="2966605"/>
            <a:ext cx="3015577" cy="3015577"/>
          </a:xfrm>
          <a:prstGeom prst="rect">
            <a:avLst/>
          </a:prstGeom>
        </p:spPr>
      </p:pic>
      <p:pic>
        <p:nvPicPr>
          <p:cNvPr id="11" name="Grafik 10">
            <a:extLst>
              <a:ext uri="{FF2B5EF4-FFF2-40B4-BE49-F238E27FC236}">
                <a16:creationId xmlns:a16="http://schemas.microsoft.com/office/drawing/2014/main" id="{FBA1C13C-57CC-B8A8-0B19-52B84D44BC4D}"/>
              </a:ext>
            </a:extLst>
          </p:cNvPr>
          <p:cNvPicPr>
            <a:picLocks noChangeAspect="1"/>
          </p:cNvPicPr>
          <p:nvPr/>
        </p:nvPicPr>
        <p:blipFill>
          <a:blip r:embed="rId4"/>
          <a:stretch>
            <a:fillRect/>
          </a:stretch>
        </p:blipFill>
        <p:spPr>
          <a:xfrm>
            <a:off x="4707738" y="3080423"/>
            <a:ext cx="4023038" cy="3015577"/>
          </a:xfrm>
          <a:prstGeom prst="rect">
            <a:avLst/>
          </a:prstGeom>
        </p:spPr>
      </p:pic>
    </p:spTree>
    <p:extLst>
      <p:ext uri="{BB962C8B-B14F-4D97-AF65-F5344CB8AC3E}">
        <p14:creationId xmlns:p14="http://schemas.microsoft.com/office/powerpoint/2010/main" val="4119937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4" y="1599259"/>
            <a:ext cx="7056026" cy="4649141"/>
          </a:xfrm>
        </p:spPr>
        <p:txBody>
          <a:bodyPr>
            <a:normAutofit fontScale="85000" lnSpcReduction="20000"/>
          </a:bodyPr>
          <a:lstStyle/>
          <a:p>
            <a:pPr marL="0" indent="0">
              <a:buNone/>
            </a:pPr>
            <a:r>
              <a:rPr lang="de-DE" b="1" dirty="0">
                <a:solidFill>
                  <a:srgbClr val="C00000"/>
                </a:solidFill>
              </a:rPr>
              <a:t>Von Freiwilligen für Freiwillige</a:t>
            </a:r>
          </a:p>
          <a:p>
            <a:pPr marL="0" indent="0">
              <a:spcBef>
                <a:spcPct val="0"/>
              </a:spcBef>
              <a:buNone/>
            </a:pPr>
            <a:endParaRPr lang="de-DE" sz="2000" dirty="0">
              <a:ea typeface="+mj-ea"/>
            </a:endParaRPr>
          </a:p>
          <a:p>
            <a:pPr marL="0" indent="0">
              <a:spcBef>
                <a:spcPct val="0"/>
              </a:spcBef>
              <a:buNone/>
            </a:pPr>
            <a:r>
              <a:rPr lang="de-DE" sz="2200" dirty="0">
                <a:ea typeface="+mj-ea"/>
              </a:rPr>
              <a:t>Alle Impulse werden von einer Gruppe Freiwilliger aus allen Verbandsstufen und Mitarbeiterinnen der SKF-Geschäftsstelle erarbeitet.</a:t>
            </a:r>
          </a:p>
          <a:p>
            <a:pPr marL="0" indent="0">
              <a:spcBef>
                <a:spcPct val="0"/>
              </a:spcBef>
              <a:buNone/>
            </a:pPr>
            <a:endParaRPr lang="de-DE" sz="2200" dirty="0">
              <a:ea typeface="+mj-ea"/>
            </a:endParaRPr>
          </a:p>
          <a:p>
            <a:pPr>
              <a:spcBef>
                <a:spcPct val="0"/>
              </a:spcBef>
              <a:buFont typeface="Wingdings" panose="05000000000000000000" pitchFamily="2" charset="2"/>
              <a:buChar char="à"/>
            </a:pPr>
            <a:r>
              <a:rPr lang="de-DE" sz="2200" dirty="0">
                <a:ea typeface="+mj-ea"/>
              </a:rPr>
              <a:t>verschiedene Perspektiven bei der Konzeption</a:t>
            </a:r>
          </a:p>
          <a:p>
            <a:pPr marL="0" indent="0">
              <a:spcBef>
                <a:spcPct val="0"/>
              </a:spcBef>
              <a:buNone/>
            </a:pPr>
            <a:endParaRPr lang="de-DE" sz="2000" dirty="0">
              <a:ea typeface="+mj-ea"/>
            </a:endParaRPr>
          </a:p>
          <a:p>
            <a:pPr marL="0" indent="0">
              <a:spcBef>
                <a:spcPct val="0"/>
              </a:spcBef>
              <a:buNone/>
            </a:pPr>
            <a:r>
              <a:rPr lang="de-DE" sz="2000" b="1" dirty="0">
                <a:ea typeface="+mj-ea"/>
              </a:rPr>
              <a:t>Impulsgruppe </a:t>
            </a:r>
            <a:r>
              <a:rPr lang="de-DE" sz="2000" b="1" dirty="0" err="1">
                <a:ea typeface="+mj-ea"/>
              </a:rPr>
              <a:t>Frauenbande</a:t>
            </a:r>
            <a:r>
              <a:rPr lang="de-DE" sz="2000" b="1" dirty="0">
                <a:ea typeface="+mj-ea"/>
              </a:rPr>
              <a:t> 2.0</a:t>
            </a:r>
          </a:p>
          <a:p>
            <a:pPr marL="0" indent="0">
              <a:spcBef>
                <a:spcPct val="0"/>
              </a:spcBef>
              <a:buNone/>
            </a:pPr>
            <a:endParaRPr lang="de-DE" sz="2000" dirty="0">
              <a:ea typeface="+mj-ea"/>
            </a:endParaRPr>
          </a:p>
          <a:p>
            <a:pPr>
              <a:spcBef>
                <a:spcPct val="0"/>
              </a:spcBef>
              <a:defRPr/>
            </a:pPr>
            <a:r>
              <a:rPr kumimoji="0" lang="de-DE" sz="1700" b="0" i="0" u="none" strike="noStrike" kern="1200" cap="none" spc="0" normalizeH="0" baseline="0" noProof="0" dirty="0">
                <a:ln>
                  <a:noFill/>
                </a:ln>
                <a:solidFill>
                  <a:srgbClr val="575F6D">
                    <a:lumMod val="75000"/>
                  </a:srgbClr>
                </a:solidFill>
                <a:effectLst/>
                <a:uLnTx/>
                <a:uFillTx/>
                <a:latin typeface="Arial"/>
                <a:ea typeface="+mn-ea"/>
                <a:cs typeface="Arial"/>
              </a:rPr>
              <a:t>Danielle Cotten, Co-Geschäftsleitung SKF</a:t>
            </a:r>
          </a:p>
          <a:p>
            <a:pPr>
              <a:spcBef>
                <a:spcPct val="0"/>
              </a:spcBef>
              <a:defRPr/>
            </a:pPr>
            <a:r>
              <a:rPr kumimoji="0" lang="de-DE" sz="1700" b="0" i="0" u="none" strike="noStrike" kern="1200" cap="none" spc="0" normalizeH="0" baseline="0" noProof="0" dirty="0">
                <a:ln>
                  <a:noFill/>
                </a:ln>
                <a:solidFill>
                  <a:srgbClr val="575F6D">
                    <a:lumMod val="75000"/>
                  </a:srgbClr>
                </a:solidFill>
                <a:effectLst/>
                <a:uLnTx/>
                <a:uFillTx/>
                <a:latin typeface="Arial"/>
                <a:ea typeface="+mn-ea"/>
                <a:cs typeface="Arial"/>
              </a:rPr>
              <a:t>Berta Christen-Waser, Vorstand Frauenbund Nidwalden</a:t>
            </a:r>
          </a:p>
          <a:p>
            <a:pPr>
              <a:spcBef>
                <a:spcPct val="0"/>
              </a:spcBef>
              <a:defRPr/>
            </a:pPr>
            <a:r>
              <a:rPr kumimoji="0" lang="de-DE" sz="1700" b="0" i="0" u="none" strike="noStrike" kern="1200" cap="none" spc="0" normalizeH="0" baseline="0" noProof="0" dirty="0">
                <a:ln>
                  <a:noFill/>
                </a:ln>
                <a:solidFill>
                  <a:srgbClr val="575F6D">
                    <a:lumMod val="75000"/>
                  </a:srgbClr>
                </a:solidFill>
                <a:effectLst/>
                <a:uLnTx/>
                <a:uFillTx/>
                <a:latin typeface="Arial"/>
                <a:ea typeface="+mn-ea"/>
                <a:cs typeface="Arial"/>
              </a:rPr>
              <a:t>Miriam Christen-Zarri, Präsidentin </a:t>
            </a:r>
            <a:r>
              <a:rPr kumimoji="0" lang="de-DE" sz="1700" b="0" i="0" u="none" strike="noStrike" kern="1200" cap="none" spc="0" normalizeH="0" baseline="0" noProof="0">
                <a:ln>
                  <a:noFill/>
                </a:ln>
                <a:solidFill>
                  <a:srgbClr val="575F6D">
                    <a:lumMod val="75000"/>
                  </a:srgbClr>
                </a:solidFill>
                <a:effectLst/>
                <a:uLnTx/>
                <a:uFillTx/>
                <a:latin typeface="Arial"/>
                <a:ea typeface="+mn-ea"/>
                <a:cs typeface="Arial"/>
              </a:rPr>
              <a:t>Frauenbund Uri</a:t>
            </a:r>
            <a:endParaRPr kumimoji="0" lang="de-DE" sz="1700" b="0" i="0" u="none" strike="noStrike" kern="1200" cap="none" spc="0" normalizeH="0" baseline="0" noProof="0" dirty="0">
              <a:ln>
                <a:noFill/>
              </a:ln>
              <a:solidFill>
                <a:srgbClr val="575F6D">
                  <a:lumMod val="75000"/>
                </a:srgbClr>
              </a:solidFill>
              <a:effectLst/>
              <a:uLnTx/>
              <a:uFillTx/>
              <a:latin typeface="Arial"/>
              <a:ea typeface="+mn-ea"/>
              <a:cs typeface="Arial"/>
            </a:endParaRPr>
          </a:p>
          <a:p>
            <a:pPr>
              <a:spcBef>
                <a:spcPct val="0"/>
              </a:spcBef>
              <a:defRPr/>
            </a:pPr>
            <a:r>
              <a:rPr kumimoji="0" lang="de-DE" sz="1700" b="0" i="0" u="none" strike="noStrike" kern="1200" cap="none" spc="0" normalizeH="0" baseline="0" noProof="0" dirty="0">
                <a:ln>
                  <a:noFill/>
                </a:ln>
                <a:solidFill>
                  <a:srgbClr val="575F6D">
                    <a:lumMod val="75000"/>
                  </a:srgbClr>
                </a:solidFill>
                <a:effectLst/>
                <a:uLnTx/>
                <a:uFillTx/>
                <a:latin typeface="Arial"/>
                <a:ea typeface="+mn-ea"/>
                <a:cs typeface="Arial"/>
              </a:rPr>
              <a:t>Antonia Fuchs, Bildung SKF</a:t>
            </a:r>
          </a:p>
          <a:p>
            <a:pPr>
              <a:spcBef>
                <a:spcPct val="0"/>
              </a:spcBef>
              <a:defRPr/>
            </a:pPr>
            <a:r>
              <a:rPr kumimoji="0" lang="de-DE" sz="1700" b="0" i="0" u="none" strike="noStrike" kern="1200" cap="none" spc="0" normalizeH="0" baseline="0" noProof="0" dirty="0">
                <a:ln>
                  <a:noFill/>
                </a:ln>
                <a:solidFill>
                  <a:srgbClr val="575F6D">
                    <a:lumMod val="75000"/>
                  </a:srgbClr>
                </a:solidFill>
                <a:effectLst/>
                <a:uLnTx/>
                <a:uFillTx/>
                <a:latin typeface="Arial"/>
                <a:ea typeface="+mn-ea"/>
                <a:cs typeface="Arial"/>
              </a:rPr>
              <a:t>Katharina Jost Graf, Vizepräsidentin SKF</a:t>
            </a:r>
          </a:p>
          <a:p>
            <a:pPr>
              <a:spcBef>
                <a:spcPct val="0"/>
              </a:spcBef>
              <a:defRPr/>
            </a:pPr>
            <a:r>
              <a:rPr kumimoji="0" lang="de-DE" sz="1700" b="0" i="0" u="none" strike="noStrike" kern="1200" cap="none" spc="0" normalizeH="0" baseline="0" noProof="0" dirty="0">
                <a:ln>
                  <a:noFill/>
                </a:ln>
                <a:solidFill>
                  <a:srgbClr val="575F6D">
                    <a:lumMod val="75000"/>
                  </a:srgbClr>
                </a:solidFill>
                <a:effectLst/>
                <a:uLnTx/>
                <a:uFillTx/>
                <a:latin typeface="Arial"/>
                <a:ea typeface="+mn-ea"/>
                <a:cs typeface="Arial"/>
              </a:rPr>
              <a:t>Birgit Kempter, Vorstand Katholischer Frauenverein Horgen</a:t>
            </a:r>
          </a:p>
          <a:p>
            <a:pPr>
              <a:spcBef>
                <a:spcPct val="0"/>
              </a:spcBef>
              <a:defRPr/>
            </a:pPr>
            <a:r>
              <a:rPr kumimoji="0" lang="de-DE" sz="1700" b="0" i="0" u="none" strike="noStrike" kern="1200" cap="none" spc="0" normalizeH="0" baseline="0" noProof="0" dirty="0">
                <a:ln>
                  <a:noFill/>
                </a:ln>
                <a:solidFill>
                  <a:srgbClr val="575F6D">
                    <a:lumMod val="75000"/>
                  </a:srgbClr>
                </a:solidFill>
                <a:effectLst/>
                <a:uLnTx/>
                <a:uFillTx/>
                <a:latin typeface="Arial"/>
                <a:ea typeface="+mn-ea"/>
                <a:cs typeface="Arial"/>
              </a:rPr>
              <a:t>Claudia Legler, Bildung SKF</a:t>
            </a:r>
          </a:p>
          <a:p>
            <a:pPr>
              <a:spcBef>
                <a:spcPct val="0"/>
              </a:spcBef>
              <a:defRPr/>
            </a:pPr>
            <a:r>
              <a:rPr kumimoji="0" lang="de-DE" sz="1700" b="0" i="0" u="none" strike="noStrike" kern="1200" cap="none" spc="0" normalizeH="0" baseline="0" noProof="0" dirty="0">
                <a:ln>
                  <a:noFill/>
                </a:ln>
                <a:solidFill>
                  <a:srgbClr val="575F6D">
                    <a:lumMod val="75000"/>
                  </a:srgbClr>
                </a:solidFill>
                <a:effectLst/>
                <a:uLnTx/>
                <a:uFillTx/>
                <a:latin typeface="Arial"/>
                <a:ea typeface="+mn-ea"/>
                <a:cs typeface="Arial"/>
              </a:rPr>
              <a:t>Elisabeth Loser, Präsidentin Katholischer </a:t>
            </a:r>
            <a:r>
              <a:rPr kumimoji="0" lang="de-DE" sz="1700" b="0" i="0" u="none" strike="noStrike" kern="1200" cap="none" spc="0" normalizeH="0" baseline="0" noProof="0" dirty="0" err="1">
                <a:ln>
                  <a:noFill/>
                </a:ln>
                <a:solidFill>
                  <a:srgbClr val="575F6D">
                    <a:lumMod val="75000"/>
                  </a:srgbClr>
                </a:solidFill>
                <a:effectLst/>
                <a:uLnTx/>
                <a:uFillTx/>
                <a:latin typeface="Arial"/>
                <a:ea typeface="+mn-ea"/>
                <a:cs typeface="Arial"/>
              </a:rPr>
              <a:t>Frauebund</a:t>
            </a:r>
            <a:r>
              <a:rPr kumimoji="0" lang="de-DE" sz="1700" b="0" i="0" u="none" strike="noStrike" kern="1200" cap="none" spc="0" normalizeH="0" baseline="0" noProof="0" dirty="0">
                <a:ln>
                  <a:noFill/>
                </a:ln>
                <a:solidFill>
                  <a:srgbClr val="575F6D">
                    <a:lumMod val="75000"/>
                  </a:srgbClr>
                </a:solidFill>
                <a:effectLst/>
                <a:uLnTx/>
                <a:uFillTx/>
                <a:latin typeface="Arial"/>
                <a:ea typeface="+mn-ea"/>
                <a:cs typeface="Arial"/>
              </a:rPr>
              <a:t> Solothurn</a:t>
            </a:r>
          </a:p>
          <a:p>
            <a:pPr>
              <a:spcBef>
                <a:spcPct val="0"/>
              </a:spcBef>
              <a:defRPr/>
            </a:pPr>
            <a:r>
              <a:rPr kumimoji="0" lang="de-DE" sz="1700" b="0" i="0" u="none" strike="noStrike" kern="1200" cap="none" spc="0" normalizeH="0" baseline="0" noProof="0" dirty="0">
                <a:ln>
                  <a:noFill/>
                </a:ln>
                <a:solidFill>
                  <a:srgbClr val="575F6D">
                    <a:lumMod val="75000"/>
                  </a:srgbClr>
                </a:solidFill>
                <a:effectLst/>
                <a:uLnTx/>
                <a:uFillTx/>
                <a:latin typeface="Arial"/>
                <a:ea typeface="+mn-ea"/>
                <a:cs typeface="Arial"/>
              </a:rPr>
              <a:t>Sarah Paciarelli, Kommunikation, Bildung und Politik SKF</a:t>
            </a:r>
          </a:p>
          <a:p>
            <a:pPr>
              <a:spcBef>
                <a:spcPct val="0"/>
              </a:spcBef>
              <a:defRPr/>
            </a:pPr>
            <a:r>
              <a:rPr kumimoji="0" lang="de-DE" sz="1700" b="0" i="0" u="none" strike="noStrike" kern="1200" cap="none" spc="0" normalizeH="0" baseline="0" noProof="0" dirty="0">
                <a:ln>
                  <a:noFill/>
                </a:ln>
                <a:solidFill>
                  <a:srgbClr val="575F6D">
                    <a:lumMod val="75000"/>
                  </a:srgbClr>
                </a:solidFill>
                <a:effectLst/>
                <a:uLnTx/>
                <a:uFillTx/>
                <a:latin typeface="Arial"/>
                <a:ea typeface="+mn-ea"/>
                <a:cs typeface="Arial"/>
              </a:rPr>
              <a:t>Fabienne Roos, Vorstandsmitglied SKF</a:t>
            </a:r>
          </a:p>
          <a:p>
            <a:pPr>
              <a:spcBef>
                <a:spcPct val="0"/>
              </a:spcBef>
              <a:defRPr/>
            </a:pPr>
            <a:r>
              <a:rPr kumimoji="0" lang="de-DE" sz="1700" b="0" i="0" u="none" strike="noStrike" kern="1200" cap="none" spc="0" normalizeH="0" baseline="0" noProof="0" dirty="0">
                <a:ln>
                  <a:noFill/>
                </a:ln>
                <a:solidFill>
                  <a:srgbClr val="575F6D">
                    <a:lumMod val="75000"/>
                  </a:srgbClr>
                </a:solidFill>
                <a:effectLst/>
                <a:uLnTx/>
                <a:uFillTx/>
                <a:latin typeface="Arial"/>
                <a:ea typeface="+mn-ea"/>
                <a:cs typeface="Arial"/>
              </a:rPr>
              <a:t>Christiane Tomasik, Vorstand Katholischer Frauenbund Schaffhausen</a:t>
            </a:r>
          </a:p>
          <a:p>
            <a:pPr marL="0" indent="0">
              <a:spcBef>
                <a:spcPct val="0"/>
              </a:spcBef>
              <a:buNone/>
            </a:pPr>
            <a:endParaRPr lang="de-DE" sz="2000" dirty="0">
              <a:ea typeface="+mj-ea"/>
            </a:endParaRPr>
          </a:p>
        </p:txBody>
      </p:sp>
    </p:spTree>
    <p:extLst>
      <p:ext uri="{BB962C8B-B14F-4D97-AF65-F5344CB8AC3E}">
        <p14:creationId xmlns:p14="http://schemas.microsoft.com/office/powerpoint/2010/main" val="3314931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3" y="1599259"/>
            <a:ext cx="7543799" cy="4649141"/>
          </a:xfrm>
        </p:spPr>
        <p:txBody>
          <a:bodyPr>
            <a:normAutofit/>
          </a:bodyPr>
          <a:lstStyle/>
          <a:p>
            <a:pPr marL="0" indent="0">
              <a:lnSpc>
                <a:spcPct val="115000"/>
              </a:lnSpc>
              <a:buNone/>
            </a:pPr>
            <a:r>
              <a:rPr lang="de-DE" sz="2800" b="1" dirty="0">
                <a:solidFill>
                  <a:srgbClr val="C00000"/>
                </a:solidFill>
              </a:rPr>
              <a:t>PowerPoint-Präsentation </a:t>
            </a:r>
          </a:p>
          <a:p>
            <a:pPr marL="0" indent="0">
              <a:buNone/>
            </a:pPr>
            <a:endParaRPr lang="de-CH" sz="1800" dirty="0">
              <a:solidFill>
                <a:schemeClr val="tx1">
                  <a:lumMod val="85000"/>
                  <a:lumOff val="15000"/>
                </a:schemeClr>
              </a:solidFill>
            </a:endParaRPr>
          </a:p>
          <a:p>
            <a:endParaRPr lang="de-CH" sz="1800" dirty="0">
              <a:solidFill>
                <a:schemeClr val="tx1">
                  <a:lumMod val="85000"/>
                  <a:lumOff val="15000"/>
                </a:schemeClr>
              </a:solidFill>
            </a:endParaRPr>
          </a:p>
          <a:p>
            <a:pPr marL="0" lvl="0" indent="0">
              <a:lnSpc>
                <a:spcPct val="115000"/>
              </a:lnSpc>
              <a:buNone/>
            </a:pPr>
            <a:endParaRPr lang="de-CH" sz="1800" kern="1200" dirty="0">
              <a:effectLst/>
              <a:latin typeface="+mj-lt"/>
              <a:ea typeface="Cambria" panose="02040503050406030204" pitchFamily="18" charset="0"/>
              <a:cs typeface="Times New Roman" panose="02020603050405020304" pitchFamily="18" charset="0"/>
            </a:endParaRPr>
          </a:p>
          <a:p>
            <a:pPr marL="342900" lvl="0" indent="-342900">
              <a:lnSpc>
                <a:spcPct val="115000"/>
              </a:lnSpc>
              <a:buFont typeface="+mj-lt"/>
              <a:buAutoNum type="arabicPeriod"/>
            </a:pPr>
            <a:endParaRPr lang="de-CH" sz="1800" dirty="0">
              <a:effectLst/>
              <a:latin typeface="Vectora LT Std Light"/>
              <a:ea typeface="Cambria" panose="02040503050406030204" pitchFamily="18" charset="0"/>
              <a:cs typeface="Times New Roman" panose="02020603050405020304" pitchFamily="18" charset="0"/>
            </a:endParaRPr>
          </a:p>
          <a:p>
            <a:pPr marL="457200" indent="-457200">
              <a:buFont typeface="+mj-lt"/>
              <a:buAutoNum type="arabicPeriod"/>
            </a:pPr>
            <a:endParaRPr lang="de-DE" b="1" dirty="0">
              <a:solidFill>
                <a:srgbClr val="C00000"/>
              </a:solidFill>
            </a:endParaRPr>
          </a:p>
        </p:txBody>
      </p:sp>
      <p:pic>
        <p:nvPicPr>
          <p:cNvPr id="4" name="Grafik 3">
            <a:extLst>
              <a:ext uri="{FF2B5EF4-FFF2-40B4-BE49-F238E27FC236}">
                <a16:creationId xmlns:a16="http://schemas.microsoft.com/office/drawing/2014/main" id="{76435D96-30E5-2F66-FEDF-E25DCF41C2EA}"/>
              </a:ext>
            </a:extLst>
          </p:cNvPr>
          <p:cNvPicPr>
            <a:picLocks noChangeAspect="1"/>
          </p:cNvPicPr>
          <p:nvPr/>
        </p:nvPicPr>
        <p:blipFill>
          <a:blip r:embed="rId3"/>
          <a:stretch>
            <a:fillRect/>
          </a:stretch>
        </p:blipFill>
        <p:spPr>
          <a:xfrm>
            <a:off x="1429021" y="2164871"/>
            <a:ext cx="5258976" cy="4471567"/>
          </a:xfrm>
          <a:prstGeom prst="rect">
            <a:avLst/>
          </a:prstGeom>
        </p:spPr>
      </p:pic>
    </p:spTree>
    <p:extLst>
      <p:ext uri="{BB962C8B-B14F-4D97-AF65-F5344CB8AC3E}">
        <p14:creationId xmlns:p14="http://schemas.microsoft.com/office/powerpoint/2010/main" val="1059956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4" y="1599259"/>
            <a:ext cx="7056026" cy="4649141"/>
          </a:xfrm>
        </p:spPr>
        <p:txBody>
          <a:bodyPr>
            <a:normAutofit/>
          </a:bodyPr>
          <a:lstStyle/>
          <a:p>
            <a:pPr marL="0" indent="0">
              <a:buNone/>
            </a:pPr>
            <a:r>
              <a:rPr lang="de-DE" b="1" dirty="0">
                <a:solidFill>
                  <a:srgbClr val="C00000"/>
                </a:solidFill>
              </a:rPr>
              <a:t>Botschaft des neuen Impulses</a:t>
            </a:r>
          </a:p>
          <a:p>
            <a:pPr marL="0" indent="0">
              <a:buNone/>
            </a:pPr>
            <a:r>
              <a:rPr lang="de-DE" sz="1200" b="1" dirty="0">
                <a:solidFill>
                  <a:srgbClr val="C00000"/>
                </a:solidFill>
              </a:rPr>
              <a:t>zur Verwendung für euch in euren Publikationen, auf Websites und in den Sozialen Medien</a:t>
            </a:r>
          </a:p>
          <a:p>
            <a:pPr marL="0" indent="0">
              <a:spcBef>
                <a:spcPct val="0"/>
              </a:spcBef>
              <a:buNone/>
            </a:pPr>
            <a:endParaRPr lang="de-DE" dirty="0">
              <a:ea typeface="+mj-ea"/>
            </a:endParaRPr>
          </a:p>
          <a:p>
            <a:pPr marL="0" indent="0">
              <a:spcBef>
                <a:spcPct val="0"/>
              </a:spcBef>
              <a:buNone/>
            </a:pPr>
            <a:r>
              <a:rPr lang="de-DE" sz="2000" dirty="0">
                <a:ea typeface="+mj-ea"/>
              </a:rPr>
              <a:t>Frauenbande 2.0 katapultiert den Schweizerischen Katholischen Frauenbund in die Zukunft. Unsere Gesellschaft wandelt sich und mit ihr die Rolle der Frau, das Ehrenamt und die Erwartungen an die Kirche. Das spiegelt sich auch im Vereinsleben wider. Wir sind gewappnet für die Veränderung und halten Schritt: Für Freiwilligenarbeit, die inspiriert. Für ein Frauennetzwerk, das auch im Netz sichtbar ist. Für Frauen, die die Welt gestalten – #wirwirkenweiter.</a:t>
            </a:r>
          </a:p>
          <a:p>
            <a:pPr marL="0" indent="0">
              <a:buNone/>
            </a:pPr>
            <a:endParaRPr lang="de-CH" b="1" dirty="0">
              <a:solidFill>
                <a:srgbClr val="C00000"/>
              </a:solidFill>
            </a:endParaRPr>
          </a:p>
        </p:txBody>
      </p:sp>
      <p:pic>
        <p:nvPicPr>
          <p:cNvPr id="4" name="Grafik 3">
            <a:extLst>
              <a:ext uri="{FF2B5EF4-FFF2-40B4-BE49-F238E27FC236}">
                <a16:creationId xmlns:a16="http://schemas.microsoft.com/office/drawing/2014/main" id="{278283AB-EA06-E60A-55C8-1FB9CE90859F}"/>
              </a:ext>
            </a:extLst>
          </p:cNvPr>
          <p:cNvPicPr>
            <a:picLocks noChangeAspect="1"/>
          </p:cNvPicPr>
          <p:nvPr/>
        </p:nvPicPr>
        <p:blipFill>
          <a:blip r:embed="rId3"/>
          <a:stretch>
            <a:fillRect/>
          </a:stretch>
        </p:blipFill>
        <p:spPr>
          <a:xfrm>
            <a:off x="3620750" y="5154343"/>
            <a:ext cx="1902499" cy="1426070"/>
          </a:xfrm>
          <a:prstGeom prst="rect">
            <a:avLst/>
          </a:prstGeom>
        </p:spPr>
      </p:pic>
    </p:spTree>
    <p:extLst>
      <p:ext uri="{BB962C8B-B14F-4D97-AF65-F5344CB8AC3E}">
        <p14:creationId xmlns:p14="http://schemas.microsoft.com/office/powerpoint/2010/main" val="2941157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3" y="1599259"/>
            <a:ext cx="7543799" cy="4649141"/>
          </a:xfrm>
        </p:spPr>
        <p:txBody>
          <a:bodyPr>
            <a:normAutofit/>
          </a:bodyPr>
          <a:lstStyle/>
          <a:p>
            <a:pPr marL="0" indent="0">
              <a:lnSpc>
                <a:spcPct val="115000"/>
              </a:lnSpc>
              <a:buNone/>
            </a:pPr>
            <a:r>
              <a:rPr lang="de-DE" sz="2800" b="1" dirty="0">
                <a:solidFill>
                  <a:srgbClr val="C00000"/>
                </a:solidFill>
              </a:rPr>
              <a:t>Video</a:t>
            </a:r>
          </a:p>
          <a:p>
            <a:pPr marL="0" indent="0">
              <a:buNone/>
            </a:pPr>
            <a:endParaRPr lang="de-CH" sz="1800" dirty="0">
              <a:solidFill>
                <a:schemeClr val="tx1">
                  <a:lumMod val="85000"/>
                  <a:lumOff val="15000"/>
                </a:schemeClr>
              </a:solidFill>
            </a:endParaRPr>
          </a:p>
          <a:p>
            <a:endParaRPr lang="de-CH" sz="1800" dirty="0">
              <a:solidFill>
                <a:schemeClr val="tx1">
                  <a:lumMod val="85000"/>
                  <a:lumOff val="15000"/>
                </a:schemeClr>
              </a:solidFill>
            </a:endParaRPr>
          </a:p>
          <a:p>
            <a:pPr marL="0" lvl="0" indent="0">
              <a:lnSpc>
                <a:spcPct val="115000"/>
              </a:lnSpc>
              <a:buNone/>
            </a:pPr>
            <a:endParaRPr lang="de-CH" sz="1800" kern="1200" dirty="0">
              <a:effectLst/>
              <a:latin typeface="+mj-lt"/>
              <a:ea typeface="Cambria" panose="02040503050406030204" pitchFamily="18" charset="0"/>
              <a:cs typeface="Times New Roman" panose="02020603050405020304" pitchFamily="18" charset="0"/>
            </a:endParaRPr>
          </a:p>
          <a:p>
            <a:pPr marL="342900" lvl="0" indent="-342900">
              <a:lnSpc>
                <a:spcPct val="115000"/>
              </a:lnSpc>
              <a:buFont typeface="+mj-lt"/>
              <a:buAutoNum type="arabicPeriod"/>
            </a:pPr>
            <a:endParaRPr lang="de-CH" sz="1800" dirty="0">
              <a:effectLst/>
              <a:latin typeface="Vectora LT Std Light"/>
              <a:ea typeface="Cambria" panose="02040503050406030204" pitchFamily="18" charset="0"/>
              <a:cs typeface="Times New Roman" panose="02020603050405020304" pitchFamily="18" charset="0"/>
            </a:endParaRPr>
          </a:p>
          <a:p>
            <a:pPr marL="457200" indent="-457200">
              <a:buFont typeface="+mj-lt"/>
              <a:buAutoNum type="arabicPeriod"/>
            </a:pPr>
            <a:endParaRPr lang="de-DE" b="1" dirty="0">
              <a:solidFill>
                <a:srgbClr val="C00000"/>
              </a:solidFill>
            </a:endParaRPr>
          </a:p>
        </p:txBody>
      </p:sp>
      <p:pic>
        <p:nvPicPr>
          <p:cNvPr id="6" name="Grafik 5">
            <a:extLst>
              <a:ext uri="{FF2B5EF4-FFF2-40B4-BE49-F238E27FC236}">
                <a16:creationId xmlns:a16="http://schemas.microsoft.com/office/drawing/2014/main" id="{6B64332D-C294-4F80-6EF4-E09FAA8FA4DC}"/>
              </a:ext>
            </a:extLst>
          </p:cNvPr>
          <p:cNvPicPr>
            <a:picLocks noChangeAspect="1"/>
          </p:cNvPicPr>
          <p:nvPr/>
        </p:nvPicPr>
        <p:blipFill>
          <a:blip r:embed="rId3"/>
          <a:stretch>
            <a:fillRect/>
          </a:stretch>
        </p:blipFill>
        <p:spPr>
          <a:xfrm>
            <a:off x="1092588" y="2072946"/>
            <a:ext cx="6958824" cy="4493540"/>
          </a:xfrm>
          <a:prstGeom prst="rect">
            <a:avLst/>
          </a:prstGeom>
        </p:spPr>
      </p:pic>
    </p:spTree>
    <p:extLst>
      <p:ext uri="{BB962C8B-B14F-4D97-AF65-F5344CB8AC3E}">
        <p14:creationId xmlns:p14="http://schemas.microsoft.com/office/powerpoint/2010/main" val="2520860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3" y="1599259"/>
            <a:ext cx="7543799" cy="4649141"/>
          </a:xfrm>
        </p:spPr>
        <p:txBody>
          <a:bodyPr>
            <a:normAutofit/>
          </a:bodyPr>
          <a:lstStyle/>
          <a:p>
            <a:pPr marL="0" indent="0">
              <a:lnSpc>
                <a:spcPct val="115000"/>
              </a:lnSpc>
              <a:buNone/>
            </a:pPr>
            <a:r>
              <a:rPr lang="de-DE" sz="2800" b="1" dirty="0">
                <a:solidFill>
                  <a:srgbClr val="C00000"/>
                </a:solidFill>
              </a:rPr>
              <a:t>Beschrieb der neun Wirkungsfelder</a:t>
            </a:r>
          </a:p>
          <a:p>
            <a:pPr marL="0" indent="0">
              <a:buNone/>
            </a:pPr>
            <a:endParaRPr lang="de-CH" sz="1800" dirty="0">
              <a:solidFill>
                <a:schemeClr val="tx1">
                  <a:lumMod val="85000"/>
                  <a:lumOff val="15000"/>
                </a:schemeClr>
              </a:solidFill>
            </a:endParaRPr>
          </a:p>
          <a:p>
            <a:endParaRPr lang="de-CH" sz="1800" dirty="0">
              <a:solidFill>
                <a:schemeClr val="tx1">
                  <a:lumMod val="85000"/>
                  <a:lumOff val="15000"/>
                </a:schemeClr>
              </a:solidFill>
            </a:endParaRPr>
          </a:p>
          <a:p>
            <a:pPr marL="0" lvl="0" indent="0">
              <a:lnSpc>
                <a:spcPct val="115000"/>
              </a:lnSpc>
              <a:buNone/>
            </a:pPr>
            <a:endParaRPr lang="de-CH" sz="1800" kern="1200" dirty="0">
              <a:effectLst/>
              <a:latin typeface="+mj-lt"/>
              <a:ea typeface="Cambria" panose="02040503050406030204" pitchFamily="18" charset="0"/>
              <a:cs typeface="Times New Roman" panose="02020603050405020304" pitchFamily="18" charset="0"/>
            </a:endParaRPr>
          </a:p>
          <a:p>
            <a:pPr marL="342900" lvl="0" indent="-342900">
              <a:lnSpc>
                <a:spcPct val="115000"/>
              </a:lnSpc>
              <a:buFont typeface="+mj-lt"/>
              <a:buAutoNum type="arabicPeriod"/>
            </a:pPr>
            <a:endParaRPr lang="de-CH" sz="1800" dirty="0">
              <a:effectLst/>
              <a:latin typeface="Vectora LT Std Light"/>
              <a:ea typeface="Cambria" panose="02040503050406030204" pitchFamily="18" charset="0"/>
              <a:cs typeface="Times New Roman" panose="02020603050405020304" pitchFamily="18" charset="0"/>
            </a:endParaRPr>
          </a:p>
          <a:p>
            <a:pPr marL="457200" indent="-457200">
              <a:buFont typeface="+mj-lt"/>
              <a:buAutoNum type="arabicPeriod"/>
            </a:pPr>
            <a:endParaRPr lang="de-DE" b="1" dirty="0">
              <a:solidFill>
                <a:srgbClr val="C00000"/>
              </a:solidFill>
            </a:endParaRPr>
          </a:p>
        </p:txBody>
      </p:sp>
      <p:pic>
        <p:nvPicPr>
          <p:cNvPr id="4" name="Grafik 3">
            <a:extLst>
              <a:ext uri="{FF2B5EF4-FFF2-40B4-BE49-F238E27FC236}">
                <a16:creationId xmlns:a16="http://schemas.microsoft.com/office/drawing/2014/main" id="{C9DF6780-D210-328C-CCAD-20335FC8A91F}"/>
              </a:ext>
            </a:extLst>
          </p:cNvPr>
          <p:cNvPicPr>
            <a:picLocks noChangeAspect="1"/>
          </p:cNvPicPr>
          <p:nvPr/>
        </p:nvPicPr>
        <p:blipFill>
          <a:blip r:embed="rId3"/>
          <a:stretch>
            <a:fillRect/>
          </a:stretch>
        </p:blipFill>
        <p:spPr>
          <a:xfrm>
            <a:off x="1313273" y="2149313"/>
            <a:ext cx="6134100" cy="4282296"/>
          </a:xfrm>
          <a:prstGeom prst="rect">
            <a:avLst/>
          </a:prstGeom>
        </p:spPr>
      </p:pic>
    </p:spTree>
    <p:extLst>
      <p:ext uri="{BB962C8B-B14F-4D97-AF65-F5344CB8AC3E}">
        <p14:creationId xmlns:p14="http://schemas.microsoft.com/office/powerpoint/2010/main" val="3186178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3" y="1599259"/>
            <a:ext cx="7543799" cy="4649141"/>
          </a:xfrm>
        </p:spPr>
        <p:txBody>
          <a:bodyPr>
            <a:normAutofit/>
          </a:bodyPr>
          <a:lstStyle/>
          <a:p>
            <a:pPr marL="0" indent="0">
              <a:lnSpc>
                <a:spcPct val="115000"/>
              </a:lnSpc>
              <a:buNone/>
            </a:pPr>
            <a:r>
              <a:rPr lang="de-DE" sz="2800" b="1" dirty="0">
                <a:solidFill>
                  <a:srgbClr val="C00000"/>
                </a:solidFill>
              </a:rPr>
              <a:t>Diskussionsleitfaden</a:t>
            </a:r>
          </a:p>
          <a:p>
            <a:pPr marL="0" indent="0">
              <a:buNone/>
            </a:pPr>
            <a:endParaRPr lang="de-CH" sz="1800" dirty="0">
              <a:solidFill>
                <a:schemeClr val="tx1">
                  <a:lumMod val="85000"/>
                  <a:lumOff val="15000"/>
                </a:schemeClr>
              </a:solidFill>
            </a:endParaRPr>
          </a:p>
          <a:p>
            <a:endParaRPr lang="de-CH" sz="1800" dirty="0">
              <a:solidFill>
                <a:schemeClr val="tx1">
                  <a:lumMod val="85000"/>
                  <a:lumOff val="15000"/>
                </a:schemeClr>
              </a:solidFill>
            </a:endParaRPr>
          </a:p>
          <a:p>
            <a:pPr marL="0" lvl="0" indent="0">
              <a:lnSpc>
                <a:spcPct val="115000"/>
              </a:lnSpc>
              <a:buNone/>
            </a:pPr>
            <a:endParaRPr lang="de-CH" sz="1800" kern="1200" dirty="0">
              <a:effectLst/>
              <a:latin typeface="+mj-lt"/>
              <a:ea typeface="Cambria" panose="02040503050406030204" pitchFamily="18" charset="0"/>
              <a:cs typeface="Times New Roman" panose="02020603050405020304" pitchFamily="18" charset="0"/>
            </a:endParaRPr>
          </a:p>
          <a:p>
            <a:pPr marL="342900" lvl="0" indent="-342900">
              <a:lnSpc>
                <a:spcPct val="115000"/>
              </a:lnSpc>
              <a:buFont typeface="+mj-lt"/>
              <a:buAutoNum type="arabicPeriod"/>
            </a:pPr>
            <a:endParaRPr lang="de-CH" sz="1800" dirty="0">
              <a:effectLst/>
              <a:latin typeface="Vectora LT Std Light"/>
              <a:ea typeface="Cambria" panose="02040503050406030204" pitchFamily="18" charset="0"/>
              <a:cs typeface="Times New Roman" panose="02020603050405020304" pitchFamily="18" charset="0"/>
            </a:endParaRPr>
          </a:p>
          <a:p>
            <a:pPr marL="457200" indent="-457200">
              <a:buFont typeface="+mj-lt"/>
              <a:buAutoNum type="arabicPeriod"/>
            </a:pPr>
            <a:endParaRPr lang="de-DE" b="1" dirty="0">
              <a:solidFill>
                <a:srgbClr val="C00000"/>
              </a:solidFill>
            </a:endParaRPr>
          </a:p>
        </p:txBody>
      </p:sp>
      <p:pic>
        <p:nvPicPr>
          <p:cNvPr id="4" name="Grafik 3">
            <a:extLst>
              <a:ext uri="{FF2B5EF4-FFF2-40B4-BE49-F238E27FC236}">
                <a16:creationId xmlns:a16="http://schemas.microsoft.com/office/drawing/2014/main" id="{4EF93972-CFE5-D75E-1E07-F9354174C22E}"/>
              </a:ext>
            </a:extLst>
          </p:cNvPr>
          <p:cNvPicPr>
            <a:picLocks noChangeAspect="1"/>
          </p:cNvPicPr>
          <p:nvPr/>
        </p:nvPicPr>
        <p:blipFill>
          <a:blip r:embed="rId3"/>
          <a:stretch>
            <a:fillRect/>
          </a:stretch>
        </p:blipFill>
        <p:spPr>
          <a:xfrm>
            <a:off x="1313273" y="2088209"/>
            <a:ext cx="4048125" cy="4343400"/>
          </a:xfrm>
          <a:prstGeom prst="rect">
            <a:avLst/>
          </a:prstGeom>
        </p:spPr>
      </p:pic>
    </p:spTree>
    <p:extLst>
      <p:ext uri="{BB962C8B-B14F-4D97-AF65-F5344CB8AC3E}">
        <p14:creationId xmlns:p14="http://schemas.microsoft.com/office/powerpoint/2010/main" val="3495528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pic>
        <p:nvPicPr>
          <p:cNvPr id="1026" name="Picture 2">
            <a:extLst>
              <a:ext uri="{FF2B5EF4-FFF2-40B4-BE49-F238E27FC236}">
                <a16:creationId xmlns:a16="http://schemas.microsoft.com/office/drawing/2014/main" id="{25CD6C2D-30EA-88D8-30EF-D14FB8BA2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288" y="1517662"/>
            <a:ext cx="6965312" cy="49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199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lstStyle/>
          <a:p>
            <a:r>
              <a:rPr lang="de-DE" b="1" dirty="0"/>
              <a:t>Fragen?</a:t>
            </a:r>
          </a:p>
        </p:txBody>
      </p:sp>
      <p:sp>
        <p:nvSpPr>
          <p:cNvPr id="4" name="Content Placeholder 2">
            <a:extLst>
              <a:ext uri="{FF2B5EF4-FFF2-40B4-BE49-F238E27FC236}">
                <a16:creationId xmlns:a16="http://schemas.microsoft.com/office/drawing/2014/main" id="{12FE6655-82C6-4697-9C85-6C89FE6D6D78}"/>
              </a:ext>
            </a:extLst>
          </p:cNvPr>
          <p:cNvSpPr txBox="1">
            <a:spLocks/>
          </p:cNvSpPr>
          <p:nvPr/>
        </p:nvSpPr>
        <p:spPr>
          <a:xfrm>
            <a:off x="1313274" y="1599259"/>
            <a:ext cx="7043648" cy="4649141"/>
          </a:xfrm>
          <a:prstGeom prst="rect">
            <a:avLst/>
          </a:prstGeom>
        </p:spPr>
        <p:txBody>
          <a:bodyPr vert="horz">
            <a:normAutofit/>
          </a:bodyPr>
          <a:lstStyle>
            <a:lvl1pPr marL="274320" indent="-274320" algn="l" rtl="0" eaLnBrk="1" latinLnBrk="0" hangingPunct="1">
              <a:spcBef>
                <a:spcPts val="600"/>
              </a:spcBef>
              <a:buClr>
                <a:srgbClr val="B20533"/>
              </a:buClr>
              <a:buSzPct val="100000"/>
              <a:buFont typeface="Arial"/>
              <a:buChar char="•"/>
              <a:defRPr kumimoji="0" sz="2400" kern="1200">
                <a:solidFill>
                  <a:schemeClr val="tx2">
                    <a:lumMod val="75000"/>
                  </a:schemeClr>
                </a:solidFill>
                <a:latin typeface="Arial"/>
                <a:ea typeface="+mn-ea"/>
                <a:cs typeface="Arial"/>
              </a:defRPr>
            </a:lvl1pPr>
            <a:lvl2pPr marL="640080" indent="-274320" algn="l" rtl="0" eaLnBrk="1" latinLnBrk="0" hangingPunct="1">
              <a:spcBef>
                <a:spcPct val="20000"/>
              </a:spcBef>
              <a:buClr>
                <a:srgbClr val="B20533"/>
              </a:buClr>
              <a:buSzPct val="100000"/>
              <a:buFont typeface="Arial"/>
              <a:buChar char="•"/>
              <a:defRPr kumimoji="0" sz="2100" kern="1200">
                <a:solidFill>
                  <a:schemeClr val="tx2">
                    <a:lumMod val="75000"/>
                  </a:schemeClr>
                </a:solidFill>
                <a:latin typeface="Arial"/>
                <a:ea typeface="+mn-ea"/>
                <a:cs typeface="Arial"/>
              </a:defRPr>
            </a:lvl2pPr>
            <a:lvl3pPr marL="914400" indent="-182880" algn="l" rtl="0" eaLnBrk="1" latinLnBrk="0" hangingPunct="1">
              <a:spcBef>
                <a:spcPct val="20000"/>
              </a:spcBef>
              <a:buClr>
                <a:srgbClr val="B20533"/>
              </a:buClr>
              <a:buSzPct val="100000"/>
              <a:buFont typeface="Arial"/>
              <a:buChar char="•"/>
              <a:defRPr kumimoji="0" sz="1800" kern="1200">
                <a:solidFill>
                  <a:schemeClr val="tx2">
                    <a:lumMod val="75000"/>
                  </a:schemeClr>
                </a:solidFill>
                <a:latin typeface="Arial"/>
                <a:ea typeface="+mn-ea"/>
                <a:cs typeface="Arial"/>
              </a:defRPr>
            </a:lvl3pPr>
            <a:lvl4pPr marL="1188720" indent="-182880" algn="l" rtl="0" eaLnBrk="1" latinLnBrk="0" hangingPunct="1">
              <a:spcBef>
                <a:spcPct val="20000"/>
              </a:spcBef>
              <a:buClr>
                <a:srgbClr val="B20533"/>
              </a:buClr>
              <a:buSzPct val="100000"/>
              <a:buFont typeface="Arial"/>
              <a:buChar char="•"/>
              <a:defRPr kumimoji="0" sz="1800" kern="1200">
                <a:solidFill>
                  <a:schemeClr val="tx2">
                    <a:lumMod val="75000"/>
                  </a:schemeClr>
                </a:solidFill>
                <a:latin typeface="Arial"/>
                <a:ea typeface="+mn-ea"/>
                <a:cs typeface="Arial"/>
              </a:defRPr>
            </a:lvl4pPr>
            <a:lvl5pPr marL="1463040" indent="-182880" algn="l" rtl="0" eaLnBrk="1" latinLnBrk="0" hangingPunct="1">
              <a:spcBef>
                <a:spcPct val="20000"/>
              </a:spcBef>
              <a:buClr>
                <a:srgbClr val="B20533"/>
              </a:buClr>
              <a:buSzPct val="100000"/>
              <a:buFont typeface="Arial"/>
              <a:buChar char="•"/>
              <a:defRPr kumimoji="0" sz="1600" kern="1200">
                <a:solidFill>
                  <a:schemeClr val="tx2">
                    <a:lumMod val="75000"/>
                  </a:schemeClr>
                </a:solidFill>
                <a:latin typeface="Arial"/>
                <a:ea typeface="+mn-ea"/>
                <a:cs typeface="Arial"/>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defTabSz="914400">
              <a:buFont typeface="Arial"/>
              <a:buNone/>
            </a:pPr>
            <a:r>
              <a:rPr lang="de-CH" sz="2000" dirty="0"/>
              <a:t>Claudia Legler steht euch gerne zur Verfügung. </a:t>
            </a:r>
            <a:endParaRPr lang="en-US" sz="1700" dirty="0"/>
          </a:p>
        </p:txBody>
      </p:sp>
      <p:pic>
        <p:nvPicPr>
          <p:cNvPr id="6" name="Grafik 5">
            <a:extLst>
              <a:ext uri="{FF2B5EF4-FFF2-40B4-BE49-F238E27FC236}">
                <a16:creationId xmlns:a16="http://schemas.microsoft.com/office/drawing/2014/main" id="{7C1F400E-46CD-49A7-8CE3-2D0F4BB300D1}"/>
              </a:ext>
            </a:extLst>
          </p:cNvPr>
          <p:cNvPicPr>
            <a:picLocks noChangeAspect="1"/>
          </p:cNvPicPr>
          <p:nvPr/>
        </p:nvPicPr>
        <p:blipFill>
          <a:blip r:embed="rId3"/>
          <a:srcRect l="18225" r="18225"/>
          <a:stretch/>
        </p:blipFill>
        <p:spPr>
          <a:xfrm>
            <a:off x="3196059" y="2360074"/>
            <a:ext cx="2259419" cy="2370489"/>
          </a:xfrm>
          <a:prstGeom prst="flowChartConnector">
            <a:avLst/>
          </a:prstGeom>
        </p:spPr>
      </p:pic>
      <p:sp>
        <p:nvSpPr>
          <p:cNvPr id="7" name="Textfeld 6">
            <a:extLst>
              <a:ext uri="{FF2B5EF4-FFF2-40B4-BE49-F238E27FC236}">
                <a16:creationId xmlns:a16="http://schemas.microsoft.com/office/drawing/2014/main" id="{5CA0B1C3-C62B-4E06-A45C-908119C1B970}"/>
              </a:ext>
            </a:extLst>
          </p:cNvPr>
          <p:cNvSpPr txBox="1"/>
          <p:nvPr/>
        </p:nvSpPr>
        <p:spPr>
          <a:xfrm>
            <a:off x="1313274" y="4409833"/>
            <a:ext cx="5471024" cy="1554272"/>
          </a:xfrm>
          <a:prstGeom prst="rect">
            <a:avLst/>
          </a:prstGeom>
          <a:noFill/>
        </p:spPr>
        <p:txBody>
          <a:bodyPr wrap="square" rtlCol="0">
            <a:spAutoFit/>
          </a:bodyPr>
          <a:lstStyle/>
          <a:p>
            <a:r>
              <a:rPr lang="de-DE" sz="1900" dirty="0">
                <a:solidFill>
                  <a:schemeClr val="tx2">
                    <a:lumMod val="75000"/>
                  </a:schemeClr>
                </a:solidFill>
                <a:latin typeface="Arial"/>
                <a:cs typeface="Arial"/>
              </a:rPr>
              <a:t>Claudia Legler</a:t>
            </a:r>
          </a:p>
          <a:p>
            <a:r>
              <a:rPr lang="de-DE" sz="1900" dirty="0">
                <a:solidFill>
                  <a:schemeClr val="tx2">
                    <a:lumMod val="75000"/>
                  </a:schemeClr>
                </a:solidFill>
                <a:latin typeface="Arial"/>
                <a:cs typeface="Arial"/>
              </a:rPr>
              <a:t>Bildung SKF</a:t>
            </a:r>
          </a:p>
          <a:p>
            <a:r>
              <a:rPr lang="de-DE" sz="1900" dirty="0">
                <a:solidFill>
                  <a:schemeClr val="tx2">
                    <a:lumMod val="75000"/>
                  </a:schemeClr>
                </a:solidFill>
                <a:latin typeface="Arial"/>
                <a:cs typeface="Arial"/>
              </a:rPr>
              <a:t>Schweizerischer Katholischer Frauenbund SKF</a:t>
            </a:r>
          </a:p>
          <a:p>
            <a:r>
              <a:rPr lang="de-DE" sz="1900" dirty="0">
                <a:solidFill>
                  <a:schemeClr val="tx2">
                    <a:lumMod val="75000"/>
                  </a:schemeClr>
                </a:solidFill>
                <a:latin typeface="Arial"/>
                <a:cs typeface="Arial"/>
              </a:rPr>
              <a:t>+41 (0)41 226 02 24 direkt </a:t>
            </a:r>
          </a:p>
          <a:p>
            <a:r>
              <a:rPr lang="de-DE" sz="1900" dirty="0">
                <a:solidFill>
                  <a:schemeClr val="tx2">
                    <a:lumMod val="75000"/>
                  </a:schemeClr>
                </a:solidFill>
                <a:latin typeface="Arial"/>
                <a:cs typeface="Arial"/>
                <a:hlinkClick r:id="rId4"/>
              </a:rPr>
              <a:t>claudia.legler@frauenbund.ch</a:t>
            </a:r>
            <a:r>
              <a:rPr lang="de-DE" sz="1900" dirty="0">
                <a:solidFill>
                  <a:schemeClr val="tx2">
                    <a:lumMod val="75000"/>
                  </a:schemeClr>
                </a:solidFill>
                <a:latin typeface="Arial"/>
                <a:cs typeface="Arial"/>
              </a:rPr>
              <a:t> </a:t>
            </a:r>
          </a:p>
        </p:txBody>
      </p:sp>
    </p:spTree>
    <p:extLst>
      <p:ext uri="{BB962C8B-B14F-4D97-AF65-F5344CB8AC3E}">
        <p14:creationId xmlns:p14="http://schemas.microsoft.com/office/powerpoint/2010/main" val="1200748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4" y="1599259"/>
            <a:ext cx="7056026" cy="4649141"/>
          </a:xfrm>
        </p:spPr>
        <p:txBody>
          <a:bodyPr>
            <a:normAutofit/>
          </a:bodyPr>
          <a:lstStyle/>
          <a:p>
            <a:pPr marL="0" indent="0">
              <a:buNone/>
            </a:pPr>
            <a:r>
              <a:rPr lang="de-CH" b="1" dirty="0">
                <a:solidFill>
                  <a:srgbClr val="C00000"/>
                </a:solidFill>
              </a:rPr>
              <a:t>Vielen Dank für eure Aufmerksamkeit!</a:t>
            </a:r>
          </a:p>
          <a:p>
            <a:pPr marL="0" indent="0">
              <a:buNone/>
            </a:pPr>
            <a:endParaRPr lang="de-DE" dirty="0"/>
          </a:p>
          <a:p>
            <a:pPr marL="0" indent="0">
              <a:buNone/>
            </a:pPr>
            <a:endParaRPr lang="de-DE" dirty="0"/>
          </a:p>
          <a:p>
            <a:pPr marL="0" indent="0">
              <a:buNone/>
            </a:pPr>
            <a:endParaRPr lang="de-DE" dirty="0"/>
          </a:p>
          <a:p>
            <a:endParaRPr lang="de-DE" dirty="0"/>
          </a:p>
        </p:txBody>
      </p:sp>
      <p:pic>
        <p:nvPicPr>
          <p:cNvPr id="4" name="Grafik 3" descr="Ein Bild, das Pfeil enthält.&#10;&#10;Automatisch generierte Beschreibung">
            <a:extLst>
              <a:ext uri="{FF2B5EF4-FFF2-40B4-BE49-F238E27FC236}">
                <a16:creationId xmlns:a16="http://schemas.microsoft.com/office/drawing/2014/main" id="{57915E8F-983D-84B7-B5EF-0FB6194DE7F1}"/>
              </a:ext>
            </a:extLst>
          </p:cNvPr>
          <p:cNvPicPr>
            <a:picLocks noChangeAspect="1"/>
          </p:cNvPicPr>
          <p:nvPr/>
        </p:nvPicPr>
        <p:blipFill>
          <a:blip r:embed="rId3"/>
          <a:stretch>
            <a:fillRect/>
          </a:stretch>
        </p:blipFill>
        <p:spPr>
          <a:xfrm>
            <a:off x="1780721" y="2432296"/>
            <a:ext cx="5327915" cy="3816104"/>
          </a:xfrm>
          <a:prstGeom prst="rect">
            <a:avLst/>
          </a:prstGeom>
        </p:spPr>
      </p:pic>
    </p:spTree>
    <p:extLst>
      <p:ext uri="{BB962C8B-B14F-4D97-AF65-F5344CB8AC3E}">
        <p14:creationId xmlns:p14="http://schemas.microsoft.com/office/powerpoint/2010/main" val="3403112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4" y="1599259"/>
            <a:ext cx="7056026" cy="4649141"/>
          </a:xfrm>
        </p:spPr>
        <p:txBody>
          <a:bodyPr>
            <a:normAutofit/>
          </a:bodyPr>
          <a:lstStyle/>
          <a:p>
            <a:pPr marL="0" indent="0">
              <a:buNone/>
            </a:pPr>
            <a:r>
              <a:rPr lang="de-DE" b="1" dirty="0">
                <a:solidFill>
                  <a:srgbClr val="C00000"/>
                </a:solidFill>
              </a:rPr>
              <a:t>Worum geht‘s?</a:t>
            </a:r>
          </a:p>
          <a:p>
            <a:pPr marL="0" indent="0">
              <a:spcBef>
                <a:spcPct val="0"/>
              </a:spcBef>
              <a:buNone/>
            </a:pPr>
            <a:endParaRPr lang="de-DE" sz="2000" dirty="0">
              <a:ea typeface="+mj-ea"/>
            </a:endParaRPr>
          </a:p>
          <a:p>
            <a:pPr>
              <a:spcBef>
                <a:spcPct val="0"/>
              </a:spcBef>
            </a:pPr>
            <a:r>
              <a:rPr lang="de-DE" sz="2000" dirty="0">
                <a:ea typeface="+mj-ea"/>
              </a:rPr>
              <a:t>Was ist nötig, damit das </a:t>
            </a:r>
            <a:r>
              <a:rPr lang="de-DE" sz="2000" dirty="0" err="1">
                <a:ea typeface="+mj-ea"/>
              </a:rPr>
              <a:t>grosse</a:t>
            </a:r>
            <a:r>
              <a:rPr lang="de-DE" sz="2000" dirty="0">
                <a:ea typeface="+mj-ea"/>
              </a:rPr>
              <a:t> Netzwerk SKF auch in 10 Jahren noch attraktiv, relevant und sichtbar ist?</a:t>
            </a:r>
          </a:p>
          <a:p>
            <a:pPr marL="0" indent="0">
              <a:spcBef>
                <a:spcPct val="0"/>
              </a:spcBef>
              <a:buNone/>
            </a:pPr>
            <a:endParaRPr lang="de-DE" sz="2000" dirty="0">
              <a:ea typeface="+mj-ea"/>
            </a:endParaRPr>
          </a:p>
          <a:p>
            <a:pPr>
              <a:spcBef>
                <a:spcPct val="0"/>
              </a:spcBef>
            </a:pPr>
            <a:r>
              <a:rPr lang="de-DE" sz="2000" dirty="0">
                <a:ea typeface="+mj-ea"/>
              </a:rPr>
              <a:t> «Frauenbande 2.0» zeigt neun Wirkungsfelder auf, die die Zukunftsfähigkeit des SKF beeinflussen.</a:t>
            </a:r>
          </a:p>
          <a:p>
            <a:pPr>
              <a:spcBef>
                <a:spcPct val="0"/>
              </a:spcBef>
            </a:pPr>
            <a:endParaRPr lang="de-DE" sz="2000" dirty="0">
              <a:ea typeface="+mj-ea"/>
            </a:endParaRPr>
          </a:p>
          <a:p>
            <a:pPr>
              <a:spcBef>
                <a:spcPct val="0"/>
              </a:spcBef>
            </a:pPr>
            <a:r>
              <a:rPr lang="de-DE" sz="2000" dirty="0">
                <a:ea typeface="+mj-ea"/>
              </a:rPr>
              <a:t>Gemeinsam erarbeiten wir Wege, damit Ortsvereine und Kantonalverbände auch in Zukunft ihren </a:t>
            </a:r>
            <a:r>
              <a:rPr lang="de-DE" sz="2000" b="1" dirty="0">
                <a:solidFill>
                  <a:srgbClr val="B20533"/>
                </a:solidFill>
                <a:ea typeface="+mj-ea"/>
              </a:rPr>
              <a:t>wertvollen Beitrag</a:t>
            </a:r>
            <a:r>
              <a:rPr lang="de-DE" sz="2000" dirty="0">
                <a:ea typeface="+mj-ea"/>
              </a:rPr>
              <a:t> leisten und </a:t>
            </a:r>
            <a:r>
              <a:rPr kumimoji="0" lang="de-DE" sz="2000" b="0" i="0" u="none" strike="noStrike" kern="1200" cap="none" spc="0" normalizeH="0" baseline="0" noProof="0" dirty="0">
                <a:ln>
                  <a:noFill/>
                </a:ln>
                <a:solidFill>
                  <a:srgbClr val="575F6D">
                    <a:lumMod val="75000"/>
                  </a:srgbClr>
                </a:solidFill>
                <a:effectLst/>
                <a:uLnTx/>
                <a:uFillTx/>
                <a:latin typeface="Arial"/>
                <a:ea typeface="+mn-ea"/>
                <a:cs typeface="Arial"/>
              </a:rPr>
              <a:t>ihre </a:t>
            </a:r>
            <a:r>
              <a:rPr kumimoji="0" lang="de-DE" sz="2000" b="1" i="0" u="none" strike="noStrike" kern="1200" cap="none" spc="0" normalizeH="0" baseline="0" noProof="0" dirty="0">
                <a:ln>
                  <a:noFill/>
                </a:ln>
                <a:solidFill>
                  <a:srgbClr val="C00000"/>
                </a:solidFill>
                <a:effectLst/>
                <a:uLnTx/>
                <a:uFillTx/>
                <a:latin typeface="Arial"/>
                <a:ea typeface="+mn-ea"/>
                <a:cs typeface="Arial"/>
              </a:rPr>
              <a:t>wichtige Arbeit fortführen </a:t>
            </a:r>
            <a:r>
              <a:rPr kumimoji="0" lang="de-DE" sz="2000" b="0" i="0" u="none" strike="noStrike" kern="1200" cap="none" spc="0" normalizeH="0" baseline="0" noProof="0" dirty="0">
                <a:ln>
                  <a:noFill/>
                </a:ln>
                <a:solidFill>
                  <a:srgbClr val="575F6D">
                    <a:lumMod val="75000"/>
                  </a:srgbClr>
                </a:solidFill>
                <a:effectLst/>
                <a:uLnTx/>
                <a:uFillTx/>
                <a:latin typeface="Arial"/>
                <a:ea typeface="+mn-ea"/>
                <a:cs typeface="Arial"/>
              </a:rPr>
              <a:t>können.</a:t>
            </a:r>
          </a:p>
          <a:p>
            <a:pPr marL="0" marR="0" lvl="0" indent="0" algn="l" defTabSz="914400" rtl="0" eaLnBrk="1" fontAlgn="auto" latinLnBrk="0" hangingPunct="1">
              <a:lnSpc>
                <a:spcPct val="100000"/>
              </a:lnSpc>
              <a:spcBef>
                <a:spcPct val="0"/>
              </a:spcBef>
              <a:spcAft>
                <a:spcPts val="0"/>
              </a:spcAft>
              <a:buClr>
                <a:srgbClr val="B20533"/>
              </a:buClr>
              <a:buSzPct val="100000"/>
              <a:buNone/>
              <a:tabLst/>
              <a:defRPr/>
            </a:pPr>
            <a:endParaRPr lang="de-DE" sz="2000" dirty="0">
              <a:solidFill>
                <a:srgbClr val="575F6D">
                  <a:lumMod val="75000"/>
                </a:srgbClr>
              </a:solidFill>
            </a:endParaRPr>
          </a:p>
          <a:p>
            <a:pPr marL="0" indent="0">
              <a:spcBef>
                <a:spcPct val="0"/>
              </a:spcBef>
              <a:buNone/>
            </a:pPr>
            <a:endParaRPr lang="de-CH" b="1" dirty="0">
              <a:solidFill>
                <a:srgbClr val="C00000"/>
              </a:solidFill>
            </a:endParaRPr>
          </a:p>
        </p:txBody>
      </p:sp>
    </p:spTree>
    <p:extLst>
      <p:ext uri="{BB962C8B-B14F-4D97-AF65-F5344CB8AC3E}">
        <p14:creationId xmlns:p14="http://schemas.microsoft.com/office/powerpoint/2010/main" val="345036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4" y="1599259"/>
            <a:ext cx="7056026" cy="4649141"/>
          </a:xfrm>
        </p:spPr>
        <p:txBody>
          <a:bodyPr>
            <a:normAutofit/>
          </a:bodyPr>
          <a:lstStyle/>
          <a:p>
            <a:pPr marL="0" indent="0">
              <a:buNone/>
            </a:pPr>
            <a:r>
              <a:rPr lang="de-DE" dirty="0">
                <a:ea typeface="+mj-ea"/>
              </a:rPr>
              <a:t>Präsentation des </a:t>
            </a:r>
            <a:r>
              <a:rPr lang="de-CH" dirty="0">
                <a:ea typeface="+mj-ea"/>
              </a:rPr>
              <a:t>«Frauenbande 2.0»-Videos </a:t>
            </a:r>
            <a:r>
              <a:rPr lang="de-DE" dirty="0">
                <a:ea typeface="+mj-ea"/>
              </a:rPr>
              <a:t>auf </a:t>
            </a:r>
            <a:r>
              <a:rPr lang="de-DE" dirty="0">
                <a:ea typeface="+mj-ea"/>
                <a:hlinkClick r:id="rId3"/>
              </a:rPr>
              <a:t>vimeo.com</a:t>
            </a:r>
            <a:r>
              <a:rPr lang="de-DE" dirty="0">
                <a:ea typeface="+mj-ea"/>
              </a:rPr>
              <a:t> (dort auch Download möglich für alle)</a:t>
            </a:r>
          </a:p>
        </p:txBody>
      </p:sp>
      <p:pic>
        <p:nvPicPr>
          <p:cNvPr id="6" name="Grafik 5">
            <a:extLst>
              <a:ext uri="{FF2B5EF4-FFF2-40B4-BE49-F238E27FC236}">
                <a16:creationId xmlns:a16="http://schemas.microsoft.com/office/drawing/2014/main" id="{356A6044-E6CC-0D00-E26E-1347DB71142B}"/>
              </a:ext>
            </a:extLst>
          </p:cNvPr>
          <p:cNvPicPr>
            <a:picLocks noChangeAspect="1"/>
          </p:cNvPicPr>
          <p:nvPr/>
        </p:nvPicPr>
        <p:blipFill>
          <a:blip r:embed="rId4"/>
          <a:stretch>
            <a:fillRect/>
          </a:stretch>
        </p:blipFill>
        <p:spPr>
          <a:xfrm>
            <a:off x="0" y="2477010"/>
            <a:ext cx="9144000" cy="4473560"/>
          </a:xfrm>
          <a:prstGeom prst="rect">
            <a:avLst/>
          </a:prstGeom>
        </p:spPr>
      </p:pic>
    </p:spTree>
    <p:extLst>
      <p:ext uri="{BB962C8B-B14F-4D97-AF65-F5344CB8AC3E}">
        <p14:creationId xmlns:p14="http://schemas.microsoft.com/office/powerpoint/2010/main" val="724745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4" y="1599259"/>
            <a:ext cx="7056026" cy="4649141"/>
          </a:xfrm>
        </p:spPr>
        <p:txBody>
          <a:bodyPr>
            <a:normAutofit/>
          </a:bodyPr>
          <a:lstStyle/>
          <a:p>
            <a:pPr marL="0" indent="0">
              <a:buNone/>
            </a:pPr>
            <a:r>
              <a:rPr lang="de-DE" b="1" dirty="0">
                <a:solidFill>
                  <a:srgbClr val="C00000"/>
                </a:solidFill>
              </a:rPr>
              <a:t>FrauenBande stärken</a:t>
            </a:r>
          </a:p>
          <a:p>
            <a:pPr marL="0" indent="0">
              <a:spcBef>
                <a:spcPct val="0"/>
              </a:spcBef>
              <a:buNone/>
            </a:pPr>
            <a:endParaRPr lang="de-DE" dirty="0">
              <a:ea typeface="+mj-ea"/>
            </a:endParaRPr>
          </a:p>
          <a:p>
            <a:pPr>
              <a:spcBef>
                <a:spcPct val="0"/>
              </a:spcBef>
            </a:pPr>
            <a:r>
              <a:rPr lang="de-DE" sz="2000" dirty="0">
                <a:ea typeface="+mj-ea"/>
              </a:rPr>
              <a:t>Die Bezeichnung «Frauenbande 2.0» bezieht sich auf den beliebten Impuls 2012 - 2016, FrauenBande.</a:t>
            </a:r>
          </a:p>
        </p:txBody>
      </p:sp>
      <p:pic>
        <p:nvPicPr>
          <p:cNvPr id="4" name="Grafik 3" descr="Ein Bild, das Text enthält.&#10;&#10;Automatisch generierte Beschreibung">
            <a:extLst>
              <a:ext uri="{FF2B5EF4-FFF2-40B4-BE49-F238E27FC236}">
                <a16:creationId xmlns:a16="http://schemas.microsoft.com/office/drawing/2014/main" id="{0F4F0F6B-94B4-6001-3511-9FD929EE9ED5}"/>
              </a:ext>
            </a:extLst>
          </p:cNvPr>
          <p:cNvPicPr>
            <a:picLocks noChangeAspect="1"/>
          </p:cNvPicPr>
          <p:nvPr/>
        </p:nvPicPr>
        <p:blipFill>
          <a:blip r:embed="rId3"/>
          <a:stretch>
            <a:fillRect/>
          </a:stretch>
        </p:blipFill>
        <p:spPr>
          <a:xfrm>
            <a:off x="2305371" y="3159507"/>
            <a:ext cx="4533257" cy="3272102"/>
          </a:xfrm>
          <a:prstGeom prst="rect">
            <a:avLst/>
          </a:prstGeom>
        </p:spPr>
      </p:pic>
    </p:spTree>
    <p:extLst>
      <p:ext uri="{BB962C8B-B14F-4D97-AF65-F5344CB8AC3E}">
        <p14:creationId xmlns:p14="http://schemas.microsoft.com/office/powerpoint/2010/main" val="1651550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4" y="1599259"/>
            <a:ext cx="7056026" cy="4649141"/>
          </a:xfrm>
        </p:spPr>
        <p:txBody>
          <a:bodyPr>
            <a:normAutofit/>
          </a:bodyPr>
          <a:lstStyle/>
          <a:p>
            <a:pPr marL="0" indent="0">
              <a:buNone/>
            </a:pPr>
            <a:r>
              <a:rPr lang="de-DE" b="1" dirty="0">
                <a:solidFill>
                  <a:srgbClr val="C00000"/>
                </a:solidFill>
              </a:rPr>
              <a:t>FrauenBande weiterentwickeln</a:t>
            </a:r>
          </a:p>
          <a:p>
            <a:pPr marL="0" indent="0">
              <a:spcBef>
                <a:spcPct val="0"/>
              </a:spcBef>
              <a:buNone/>
            </a:pPr>
            <a:endParaRPr lang="de-DE" sz="2000" dirty="0">
              <a:ea typeface="+mj-ea"/>
            </a:endParaRPr>
          </a:p>
          <a:p>
            <a:pPr>
              <a:spcBef>
                <a:spcPct val="0"/>
              </a:spcBef>
            </a:pPr>
            <a:r>
              <a:rPr lang="de-DE" sz="2000" dirty="0">
                <a:ea typeface="+mj-ea"/>
              </a:rPr>
              <a:t>Damals stand das Miteinander in einem </a:t>
            </a:r>
            <a:r>
              <a:rPr lang="de-DE" sz="2000" dirty="0" err="1">
                <a:ea typeface="+mj-ea"/>
              </a:rPr>
              <a:t>grossen</a:t>
            </a:r>
            <a:r>
              <a:rPr lang="de-DE" sz="2000" dirty="0">
                <a:ea typeface="+mj-ea"/>
              </a:rPr>
              <a:t> Frauennetzwerk im Vordergrund. </a:t>
            </a:r>
          </a:p>
          <a:p>
            <a:pPr>
              <a:spcBef>
                <a:spcPct val="0"/>
              </a:spcBef>
            </a:pPr>
            <a:r>
              <a:rPr lang="de-DE" sz="2000" dirty="0">
                <a:ea typeface="+mj-ea"/>
              </a:rPr>
              <a:t>Unsere Gesellschaft wandelt sich, mit ihr die Rahmenbedingungen für Freiwilligenarbeit und damit unser </a:t>
            </a:r>
            <a:r>
              <a:rPr lang="de-DE" sz="2000" dirty="0" err="1">
                <a:ea typeface="+mj-ea"/>
              </a:rPr>
              <a:t>grosses</a:t>
            </a:r>
            <a:r>
              <a:rPr lang="de-DE" sz="2000" dirty="0">
                <a:ea typeface="+mj-ea"/>
              </a:rPr>
              <a:t> Netzwerk! </a:t>
            </a:r>
          </a:p>
          <a:p>
            <a:pPr>
              <a:spcBef>
                <a:spcPct val="0"/>
              </a:spcBef>
            </a:pPr>
            <a:endParaRPr lang="de-DE" sz="2000" dirty="0">
              <a:ea typeface="+mj-ea"/>
            </a:endParaRPr>
          </a:p>
          <a:p>
            <a:pPr marL="0" indent="0">
              <a:spcBef>
                <a:spcPct val="0"/>
              </a:spcBef>
              <a:buNone/>
            </a:pPr>
            <a:endParaRPr lang="de-DE" sz="2000" dirty="0">
              <a:ea typeface="+mj-ea"/>
            </a:endParaRPr>
          </a:p>
          <a:p>
            <a:pPr marL="0" indent="0">
              <a:spcBef>
                <a:spcPct val="0"/>
              </a:spcBef>
              <a:buNone/>
            </a:pPr>
            <a:endParaRPr lang="de-DE" sz="2000" dirty="0">
              <a:ea typeface="+mj-ea"/>
            </a:endParaRPr>
          </a:p>
        </p:txBody>
      </p:sp>
      <p:pic>
        <p:nvPicPr>
          <p:cNvPr id="3" name="Grafik 2" descr="Ein Bild, das Text enthält.&#10;&#10;Automatisch generierte Beschreibung">
            <a:extLst>
              <a:ext uri="{FF2B5EF4-FFF2-40B4-BE49-F238E27FC236}">
                <a16:creationId xmlns:a16="http://schemas.microsoft.com/office/drawing/2014/main" id="{01721222-2590-0EF0-DA7C-0AE2D5778DA8}"/>
              </a:ext>
            </a:extLst>
          </p:cNvPr>
          <p:cNvPicPr>
            <a:picLocks noChangeAspect="1"/>
          </p:cNvPicPr>
          <p:nvPr/>
        </p:nvPicPr>
        <p:blipFill rotWithShape="1">
          <a:blip r:embed="rId3"/>
          <a:srcRect b="33268"/>
          <a:stretch/>
        </p:blipFill>
        <p:spPr>
          <a:xfrm>
            <a:off x="696208" y="4421530"/>
            <a:ext cx="2619279" cy="1261640"/>
          </a:xfrm>
          <a:prstGeom prst="rect">
            <a:avLst/>
          </a:prstGeom>
        </p:spPr>
      </p:pic>
      <p:pic>
        <p:nvPicPr>
          <p:cNvPr id="5" name="Grafik 4">
            <a:extLst>
              <a:ext uri="{FF2B5EF4-FFF2-40B4-BE49-F238E27FC236}">
                <a16:creationId xmlns:a16="http://schemas.microsoft.com/office/drawing/2014/main" id="{641B0F3E-262C-E522-399B-310B283260FA}"/>
              </a:ext>
            </a:extLst>
          </p:cNvPr>
          <p:cNvPicPr>
            <a:picLocks noChangeAspect="1"/>
          </p:cNvPicPr>
          <p:nvPr/>
        </p:nvPicPr>
        <p:blipFill>
          <a:blip r:embed="rId4"/>
          <a:stretch>
            <a:fillRect/>
          </a:stretch>
        </p:blipFill>
        <p:spPr>
          <a:xfrm>
            <a:off x="3531647" y="4070674"/>
            <a:ext cx="2619279" cy="1963351"/>
          </a:xfrm>
          <a:prstGeom prst="rect">
            <a:avLst/>
          </a:prstGeom>
        </p:spPr>
      </p:pic>
      <p:pic>
        <p:nvPicPr>
          <p:cNvPr id="4" name="Grafik 3">
            <a:extLst>
              <a:ext uri="{FF2B5EF4-FFF2-40B4-BE49-F238E27FC236}">
                <a16:creationId xmlns:a16="http://schemas.microsoft.com/office/drawing/2014/main" id="{6E600776-F391-FA57-FE62-B5518545B45A}"/>
              </a:ext>
            </a:extLst>
          </p:cNvPr>
          <p:cNvPicPr>
            <a:picLocks noChangeAspect="1"/>
          </p:cNvPicPr>
          <p:nvPr/>
        </p:nvPicPr>
        <p:blipFill>
          <a:blip r:embed="rId5"/>
          <a:stretch>
            <a:fillRect/>
          </a:stretch>
        </p:blipFill>
        <p:spPr>
          <a:xfrm>
            <a:off x="6250177" y="3884707"/>
            <a:ext cx="2335283" cy="2335283"/>
          </a:xfrm>
          <a:prstGeom prst="rect">
            <a:avLst/>
          </a:prstGeom>
        </p:spPr>
      </p:pic>
    </p:spTree>
    <p:extLst>
      <p:ext uri="{BB962C8B-B14F-4D97-AF65-F5344CB8AC3E}">
        <p14:creationId xmlns:p14="http://schemas.microsoft.com/office/powerpoint/2010/main" val="3597281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4" y="1599259"/>
            <a:ext cx="7056026" cy="4649141"/>
          </a:xfrm>
        </p:spPr>
        <p:txBody>
          <a:bodyPr>
            <a:normAutofit/>
          </a:bodyPr>
          <a:lstStyle/>
          <a:p>
            <a:pPr marL="0" indent="0">
              <a:buNone/>
            </a:pPr>
            <a:r>
              <a:rPr lang="de-DE" b="1" dirty="0">
                <a:solidFill>
                  <a:srgbClr val="C00000"/>
                </a:solidFill>
              </a:rPr>
              <a:t>Freiwilligenarbeit stärken</a:t>
            </a:r>
          </a:p>
          <a:p>
            <a:pPr marL="0" indent="0">
              <a:spcBef>
                <a:spcPct val="0"/>
              </a:spcBef>
              <a:buNone/>
            </a:pPr>
            <a:endParaRPr lang="de-DE" dirty="0">
              <a:ea typeface="+mj-ea"/>
            </a:endParaRPr>
          </a:p>
          <a:p>
            <a:pPr marL="0" indent="0">
              <a:spcBef>
                <a:spcPct val="0"/>
              </a:spcBef>
              <a:buNone/>
            </a:pPr>
            <a:r>
              <a:rPr lang="de-DE" sz="2000" dirty="0">
                <a:ea typeface="+mj-ea"/>
              </a:rPr>
              <a:t>In der Schweiz engagieren sich mehr als 40 Prozent der </a:t>
            </a:r>
            <a:r>
              <a:rPr lang="de-DE" sz="2000" dirty="0" err="1">
                <a:ea typeface="+mj-ea"/>
              </a:rPr>
              <a:t>über</a:t>
            </a:r>
            <a:r>
              <a:rPr lang="de-DE" sz="2000" dirty="0">
                <a:ea typeface="+mj-ea"/>
              </a:rPr>
              <a:t> 15-jährigen </a:t>
            </a:r>
            <a:r>
              <a:rPr lang="de-DE" sz="2000" dirty="0" err="1">
                <a:ea typeface="+mj-ea"/>
              </a:rPr>
              <a:t>Bevölkerung</a:t>
            </a:r>
            <a:r>
              <a:rPr lang="de-DE" sz="2000" dirty="0">
                <a:ea typeface="+mj-ea"/>
              </a:rPr>
              <a:t> auf verschiedenste Weise freiwillig: Sie organisieren Spielnachmittage </a:t>
            </a:r>
            <a:r>
              <a:rPr lang="de-DE" sz="2000" dirty="0" err="1">
                <a:ea typeface="+mj-ea"/>
              </a:rPr>
              <a:t>für</a:t>
            </a:r>
            <a:r>
              <a:rPr lang="de-DE" sz="2000" dirty="0">
                <a:ea typeface="+mj-ea"/>
              </a:rPr>
              <a:t> </a:t>
            </a:r>
            <a:r>
              <a:rPr lang="de-DE" sz="2000" dirty="0" err="1">
                <a:ea typeface="+mj-ea"/>
              </a:rPr>
              <a:t>geflüchtete</a:t>
            </a:r>
            <a:r>
              <a:rPr lang="de-DE" sz="2000" dirty="0">
                <a:ea typeface="+mj-ea"/>
              </a:rPr>
              <a:t> Kinder, pflanzen Hecken </a:t>
            </a:r>
            <a:r>
              <a:rPr lang="de-DE" sz="2000" dirty="0" err="1">
                <a:ea typeface="+mj-ea"/>
              </a:rPr>
              <a:t>für</a:t>
            </a:r>
            <a:r>
              <a:rPr lang="de-DE" sz="2000" dirty="0">
                <a:ea typeface="+mj-ea"/>
              </a:rPr>
              <a:t> bedrohte Tierarten, reinigen die Uniformen der Blasmusik und vieles mehr.</a:t>
            </a:r>
          </a:p>
          <a:p>
            <a:pPr marL="0" indent="0">
              <a:spcBef>
                <a:spcPct val="0"/>
              </a:spcBef>
              <a:buNone/>
            </a:pPr>
            <a:endParaRPr lang="de-DE" sz="2000" dirty="0">
              <a:ea typeface="+mj-ea"/>
            </a:endParaRPr>
          </a:p>
          <a:p>
            <a:pPr marL="0" indent="0">
              <a:spcBef>
                <a:spcPct val="0"/>
              </a:spcBef>
              <a:buNone/>
            </a:pPr>
            <a:r>
              <a:rPr lang="de-DE" sz="2000" dirty="0">
                <a:ea typeface="+mj-ea"/>
              </a:rPr>
              <a:t>Etwa 25 Prozent der </a:t>
            </a:r>
            <a:r>
              <a:rPr lang="de-DE" sz="2000" dirty="0" err="1">
                <a:ea typeface="+mj-ea"/>
              </a:rPr>
              <a:t>Bevölkerung</a:t>
            </a:r>
            <a:r>
              <a:rPr lang="de-DE" sz="2000" dirty="0">
                <a:ea typeface="+mj-ea"/>
              </a:rPr>
              <a:t> leisten solche Freiwilligenarbeit im Rahmen eines Vereins. Menschen, die formelle Freiwilligenarbeit leisten, erbringen </a:t>
            </a:r>
            <a:r>
              <a:rPr lang="de-DE" sz="2000" b="1" dirty="0">
                <a:solidFill>
                  <a:srgbClr val="B20533"/>
                </a:solidFill>
                <a:ea typeface="+mj-ea"/>
              </a:rPr>
              <a:t>einen </a:t>
            </a:r>
            <a:r>
              <a:rPr lang="de-DE" sz="2000" b="1" dirty="0" err="1">
                <a:solidFill>
                  <a:srgbClr val="B20533"/>
                </a:solidFill>
                <a:ea typeface="+mj-ea"/>
              </a:rPr>
              <a:t>grossen</a:t>
            </a:r>
            <a:r>
              <a:rPr lang="de-DE" sz="2000" b="1" dirty="0">
                <a:solidFill>
                  <a:srgbClr val="B20533"/>
                </a:solidFill>
                <a:ea typeface="+mj-ea"/>
              </a:rPr>
              <a:t> Beitrag für eine solidarische Gesellschaft</a:t>
            </a:r>
            <a:r>
              <a:rPr lang="de-DE" sz="2000" dirty="0">
                <a:ea typeface="+mj-ea"/>
              </a:rPr>
              <a:t>.</a:t>
            </a:r>
            <a:endParaRPr lang="de-CH" b="1" dirty="0">
              <a:solidFill>
                <a:srgbClr val="C00000"/>
              </a:solidFill>
            </a:endParaRPr>
          </a:p>
        </p:txBody>
      </p:sp>
    </p:spTree>
    <p:extLst>
      <p:ext uri="{BB962C8B-B14F-4D97-AF65-F5344CB8AC3E}">
        <p14:creationId xmlns:p14="http://schemas.microsoft.com/office/powerpoint/2010/main" val="3993365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4" y="1599259"/>
            <a:ext cx="7056026" cy="4649141"/>
          </a:xfrm>
        </p:spPr>
        <p:txBody>
          <a:bodyPr>
            <a:normAutofit/>
          </a:bodyPr>
          <a:lstStyle/>
          <a:p>
            <a:pPr marL="0" indent="0">
              <a:buNone/>
            </a:pPr>
            <a:r>
              <a:rPr lang="de-DE" b="1" dirty="0">
                <a:solidFill>
                  <a:srgbClr val="C00000"/>
                </a:solidFill>
              </a:rPr>
              <a:t>Auf in die Zukunft</a:t>
            </a:r>
          </a:p>
          <a:p>
            <a:pPr marL="0" indent="0">
              <a:spcBef>
                <a:spcPct val="0"/>
              </a:spcBef>
              <a:buNone/>
            </a:pPr>
            <a:endParaRPr lang="de-DE" dirty="0">
              <a:ea typeface="+mj-ea"/>
            </a:endParaRPr>
          </a:p>
          <a:p>
            <a:pPr marL="0" indent="0">
              <a:spcBef>
                <a:spcPct val="0"/>
              </a:spcBef>
              <a:buNone/>
            </a:pPr>
            <a:r>
              <a:rPr lang="de-DE" sz="2000" dirty="0">
                <a:ea typeface="+mj-ea"/>
              </a:rPr>
              <a:t>Auch in Zukunft wollen SKF-Frauen die Gesellschaft nach ihren eigenen Vorstellungen von einer «guten Gesellschaft» mitgestalten.</a:t>
            </a:r>
          </a:p>
          <a:p>
            <a:pPr marL="0" indent="0">
              <a:spcBef>
                <a:spcPct val="0"/>
              </a:spcBef>
              <a:buNone/>
            </a:pPr>
            <a:endParaRPr lang="de-DE" sz="2000" dirty="0">
              <a:ea typeface="+mj-ea"/>
            </a:endParaRPr>
          </a:p>
          <a:p>
            <a:pPr marL="0" indent="0">
              <a:spcBef>
                <a:spcPct val="0"/>
              </a:spcBef>
              <a:buNone/>
            </a:pPr>
            <a:r>
              <a:rPr lang="de-DE" sz="2000" dirty="0">
                <a:ea typeface="+mj-ea"/>
              </a:rPr>
              <a:t>Der Impuls «Frauenbande 2.0» soll Möglichkeiten aufzeigen, in welcher Form SKF-Vereine in der Zukunft aufgestellt sein müssen, damit sie </a:t>
            </a:r>
            <a:r>
              <a:rPr lang="de-DE" sz="2000" b="1" dirty="0">
                <a:solidFill>
                  <a:srgbClr val="B20533"/>
                </a:solidFill>
                <a:ea typeface="+mj-ea"/>
              </a:rPr>
              <a:t>ihre wichtige Arbeit fortführen können</a:t>
            </a:r>
            <a:r>
              <a:rPr lang="de-DE" sz="2000" dirty="0">
                <a:ea typeface="+mj-ea"/>
              </a:rPr>
              <a:t>. </a:t>
            </a:r>
            <a:endParaRPr lang="de-CH" b="1" dirty="0">
              <a:solidFill>
                <a:srgbClr val="C00000"/>
              </a:solidFill>
            </a:endParaRPr>
          </a:p>
        </p:txBody>
      </p:sp>
    </p:spTree>
    <p:extLst>
      <p:ext uri="{BB962C8B-B14F-4D97-AF65-F5344CB8AC3E}">
        <p14:creationId xmlns:p14="http://schemas.microsoft.com/office/powerpoint/2010/main" val="3036019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0ED90-1D7D-E445-89D2-068AAC3ED42A}"/>
              </a:ext>
            </a:extLst>
          </p:cNvPr>
          <p:cNvSpPr>
            <a:spLocks noGrp="1"/>
          </p:cNvSpPr>
          <p:nvPr>
            <p:ph type="title"/>
          </p:nvPr>
        </p:nvSpPr>
        <p:spPr/>
        <p:txBody>
          <a:bodyPr>
            <a:normAutofit/>
          </a:bodyPr>
          <a:lstStyle/>
          <a:p>
            <a:r>
              <a:rPr lang="de-DE" sz="2400" b="1" dirty="0"/>
              <a:t>Frauenbande 2.0</a:t>
            </a:r>
          </a:p>
        </p:txBody>
      </p:sp>
      <p:sp>
        <p:nvSpPr>
          <p:cNvPr id="7" name="Inhaltsplatzhalter 6">
            <a:extLst>
              <a:ext uri="{FF2B5EF4-FFF2-40B4-BE49-F238E27FC236}">
                <a16:creationId xmlns:a16="http://schemas.microsoft.com/office/drawing/2014/main" id="{5C07EF73-AAC4-4130-A3FE-7D2296D52ED2}"/>
              </a:ext>
            </a:extLst>
          </p:cNvPr>
          <p:cNvSpPr>
            <a:spLocks noGrp="1"/>
          </p:cNvSpPr>
          <p:nvPr>
            <p:ph sz="quarter" idx="2"/>
          </p:nvPr>
        </p:nvSpPr>
        <p:spPr>
          <a:xfrm>
            <a:off x="1313274" y="1599259"/>
            <a:ext cx="7056026" cy="4649141"/>
          </a:xfrm>
        </p:spPr>
        <p:txBody>
          <a:bodyPr>
            <a:normAutofit/>
          </a:bodyPr>
          <a:lstStyle/>
          <a:p>
            <a:pPr marL="0" indent="0">
              <a:buNone/>
            </a:pPr>
            <a:r>
              <a:rPr lang="de-DE" b="1" dirty="0">
                <a:solidFill>
                  <a:srgbClr val="C00000"/>
                </a:solidFill>
              </a:rPr>
              <a:t>Auf in die Zukunft</a:t>
            </a:r>
          </a:p>
          <a:p>
            <a:pPr marL="0" indent="0">
              <a:spcBef>
                <a:spcPct val="0"/>
              </a:spcBef>
              <a:buNone/>
            </a:pPr>
            <a:endParaRPr lang="de-DE" dirty="0">
              <a:ea typeface="+mj-ea"/>
            </a:endParaRPr>
          </a:p>
          <a:p>
            <a:pPr marL="0" indent="0">
              <a:spcBef>
                <a:spcPct val="0"/>
              </a:spcBef>
              <a:buNone/>
            </a:pPr>
            <a:r>
              <a:rPr lang="de-DE" sz="2000" dirty="0" err="1">
                <a:ea typeface="+mj-ea"/>
              </a:rPr>
              <a:t>Dafür</a:t>
            </a:r>
            <a:r>
              <a:rPr lang="de-DE" sz="2000" dirty="0">
                <a:ea typeface="+mj-ea"/>
              </a:rPr>
              <a:t> </a:t>
            </a:r>
            <a:r>
              <a:rPr lang="de-DE" sz="2000" dirty="0" err="1">
                <a:ea typeface="+mj-ea"/>
              </a:rPr>
              <a:t>benötigt</a:t>
            </a:r>
            <a:r>
              <a:rPr lang="de-DE" sz="2000" dirty="0">
                <a:ea typeface="+mj-ea"/>
              </a:rPr>
              <a:t> ein Verein ein attraktives Ziel, mit dem sich Mitglieder und </a:t>
            </a:r>
            <a:r>
              <a:rPr lang="de-DE" sz="2000" dirty="0" err="1">
                <a:ea typeface="+mj-ea"/>
              </a:rPr>
              <a:t>Aussenstehende</a:t>
            </a:r>
            <a:r>
              <a:rPr lang="de-DE" sz="2000" dirty="0">
                <a:ea typeface="+mj-ea"/>
              </a:rPr>
              <a:t> identifizieren, eine klare Botschaft, </a:t>
            </a:r>
            <a:r>
              <a:rPr lang="de-DE" sz="2000" dirty="0" err="1">
                <a:ea typeface="+mj-ea"/>
              </a:rPr>
              <a:t>zeitgemässe</a:t>
            </a:r>
            <a:r>
              <a:rPr lang="de-DE" sz="2000" dirty="0">
                <a:ea typeface="+mj-ea"/>
              </a:rPr>
              <a:t> Strukturen, Raum für Kreativität und die Einbindung persönlicher Interessen, gemeinsamer Werte, gelebte Gemeinschaft, Unterhaltung sowie ein geschärftes Profil. </a:t>
            </a:r>
          </a:p>
          <a:p>
            <a:pPr marL="0" indent="0">
              <a:spcBef>
                <a:spcPct val="0"/>
              </a:spcBef>
              <a:buNone/>
            </a:pPr>
            <a:endParaRPr lang="de-DE" sz="2000" b="1" dirty="0">
              <a:solidFill>
                <a:srgbClr val="C00000"/>
              </a:solidFill>
              <a:ea typeface="+mj-ea"/>
            </a:endParaRPr>
          </a:p>
          <a:p>
            <a:pPr marL="0" indent="0">
              <a:spcBef>
                <a:spcPct val="0"/>
              </a:spcBef>
              <a:buNone/>
            </a:pPr>
            <a:r>
              <a:rPr lang="de-DE" sz="2000" b="1" dirty="0">
                <a:solidFill>
                  <a:srgbClr val="C00000"/>
                </a:solidFill>
                <a:ea typeface="+mj-ea"/>
                <a:sym typeface="Wingdings" panose="05000000000000000000" pitchFamily="2" charset="2"/>
              </a:rPr>
              <a:t> «Frauenbande 2.0» zeigt neun Wirkungsfelder auf, die die Zukunftsfähigkeit des SKF beeinflussen. </a:t>
            </a:r>
            <a:endParaRPr lang="de-CH" b="1" dirty="0">
              <a:solidFill>
                <a:srgbClr val="C00000"/>
              </a:solidFill>
            </a:endParaRPr>
          </a:p>
        </p:txBody>
      </p:sp>
    </p:spTree>
    <p:extLst>
      <p:ext uri="{BB962C8B-B14F-4D97-AF65-F5344CB8AC3E}">
        <p14:creationId xmlns:p14="http://schemas.microsoft.com/office/powerpoint/2010/main" val="8993119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ilensteine der Strategie">
  <a:themeElements>
    <a:clrScheme name="Nereus">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Nereus">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1217</Words>
  <Application>Microsoft Office PowerPoint</Application>
  <PresentationFormat>Bildschirmpräsentation (4:3)</PresentationFormat>
  <Paragraphs>222</Paragraphs>
  <Slides>27</Slides>
  <Notes>27</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27</vt:i4>
      </vt:variant>
    </vt:vector>
  </HeadingPairs>
  <TitlesOfParts>
    <vt:vector size="32" baseType="lpstr">
      <vt:lpstr>Arial</vt:lpstr>
      <vt:lpstr>Calibri</vt:lpstr>
      <vt:lpstr>Vectora LT Std Light</vt:lpstr>
      <vt:lpstr>Wingdings</vt:lpstr>
      <vt:lpstr>Meilensteine der Strategie</vt:lpstr>
      <vt:lpstr>Frauenbande 2.0</vt:lpstr>
      <vt:lpstr>Frauenbande 2.0</vt:lpstr>
      <vt:lpstr>Frauenbande 2.0</vt:lpstr>
      <vt:lpstr>Frauenbande 2.0</vt:lpstr>
      <vt:lpstr>Frauenbande 2.0</vt:lpstr>
      <vt:lpstr>Frauenbande 2.0</vt:lpstr>
      <vt:lpstr>Frauenbande 2.0</vt:lpstr>
      <vt:lpstr>Frauenbande 2.0</vt:lpstr>
      <vt:lpstr>Frauenbande 2.0</vt:lpstr>
      <vt:lpstr>Frauenbande 2.0</vt:lpstr>
      <vt:lpstr>Frauenbande 2.0</vt:lpstr>
      <vt:lpstr>Frauenbande 2.0</vt:lpstr>
      <vt:lpstr>Frauenbande 2.0</vt:lpstr>
      <vt:lpstr>Frauenbande 2.0</vt:lpstr>
      <vt:lpstr>Frauenbande 2.0</vt:lpstr>
      <vt:lpstr>Frauenbande 2.0</vt:lpstr>
      <vt:lpstr>Frauenbande 2.0</vt:lpstr>
      <vt:lpstr>Frauenbande 2.0</vt:lpstr>
      <vt:lpstr>Frauenbande 2.0</vt:lpstr>
      <vt:lpstr>Frauenbande 2.0</vt:lpstr>
      <vt:lpstr>Frauenbande 2.0</vt:lpstr>
      <vt:lpstr>Frauenbande 2.0</vt:lpstr>
      <vt:lpstr>Frauenbande 2.0</vt:lpstr>
      <vt:lpstr>Frauenbande 2.0</vt:lpstr>
      <vt:lpstr>Frauenbande 2.0</vt:lpstr>
      <vt:lpstr>Fragen?</vt:lpstr>
      <vt:lpstr>Frauenbande 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Sarah Paciarelli</dc:creator>
  <cp:lastModifiedBy>Sarah Paciarelli</cp:lastModifiedBy>
  <cp:revision>92</cp:revision>
  <cp:lastPrinted>2022-08-30T08:02:30Z</cp:lastPrinted>
  <dcterms:created xsi:type="dcterms:W3CDTF">2021-03-03T07:14:41Z</dcterms:created>
  <dcterms:modified xsi:type="dcterms:W3CDTF">2023-06-29T12:49:09Z</dcterms:modified>
</cp:coreProperties>
</file>